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3"/>
  </p:sldMasterIdLst>
  <p:notesMasterIdLst>
    <p:notesMasterId r:id="rId13"/>
  </p:notesMasterIdLst>
  <p:handoutMasterIdLst>
    <p:handoutMasterId r:id="rId37"/>
  </p:handoutMasterIdLst>
  <p:sldIdLst>
    <p:sldId id="849" r:id="rId4"/>
    <p:sldId id="538" r:id="rId5"/>
    <p:sldId id="810" r:id="rId6"/>
    <p:sldId id="812" r:id="rId7"/>
    <p:sldId id="821" r:id="rId8"/>
    <p:sldId id="813" r:id="rId9"/>
    <p:sldId id="815" r:id="rId10"/>
    <p:sldId id="814" r:id="rId11"/>
    <p:sldId id="820" r:id="rId12"/>
    <p:sldId id="816" r:id="rId14"/>
    <p:sldId id="817" r:id="rId15"/>
    <p:sldId id="818" r:id="rId16"/>
    <p:sldId id="823" r:id="rId17"/>
    <p:sldId id="824" r:id="rId18"/>
    <p:sldId id="825" r:id="rId19"/>
    <p:sldId id="826" r:id="rId20"/>
    <p:sldId id="822" r:id="rId21"/>
    <p:sldId id="827" r:id="rId22"/>
    <p:sldId id="828" r:id="rId23"/>
    <p:sldId id="829" r:id="rId24"/>
    <p:sldId id="830" r:id="rId25"/>
    <p:sldId id="819" r:id="rId26"/>
    <p:sldId id="831" r:id="rId27"/>
    <p:sldId id="833" r:id="rId28"/>
    <p:sldId id="832" r:id="rId29"/>
    <p:sldId id="834" r:id="rId30"/>
    <p:sldId id="836" r:id="rId31"/>
    <p:sldId id="837" r:id="rId32"/>
    <p:sldId id="838" r:id="rId33"/>
    <p:sldId id="839" r:id="rId34"/>
    <p:sldId id="835" r:id="rId35"/>
    <p:sldId id="314" r:id="rId36"/>
  </p:sldIdLst>
  <p:sldSz cx="12192000" cy="6858000"/>
  <p:notesSz cx="6858000" cy="9144000"/>
  <p:embeddedFontLst>
    <p:embeddedFont>
      <p:font typeface="等线" panose="02010600030101010101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  <p:embeddedFont>
      <p:font typeface="微软雅黑" panose="020B0503020204020204" charset="-122"/>
      <p:regular r:id="rId47"/>
    </p:embeddedFont>
    <p:embeddedFont>
      <p:font typeface="Calibri Light" panose="020F0302020204030204" charset="0"/>
      <p:regular r:id="rId48"/>
      <p:italic r:id="rId49"/>
    </p:embeddedFont>
    <p:embeddedFont>
      <p:font typeface="思源黑体 CN Normal" panose="020B0400000000000000" pitchFamily="34" charset="-122"/>
      <p:regular r:id="rId50"/>
    </p:embeddedFont>
    <p:embeddedFont>
      <p:font typeface="Cambria" panose="02040503050406030204" pitchFamily="18" charset="0"/>
      <p:regular r:id="rId51"/>
      <p:bold r:id="rId52"/>
      <p:italic r:id="rId53"/>
      <p:boldItalic r:id="rId54"/>
    </p:embeddedFont>
    <p:embeddedFont>
      <p:font typeface="Microsoft YaHei UI" panose="020B0503020204020204" charset="-122"/>
      <p:regular r:id="rId55"/>
    </p:embeddedFont>
    <p:embeddedFont>
      <p:font typeface="Calibri" panose="020F0502020204030204"/>
      <p:regular r:id="rId56"/>
      <p:bold r:id="rId57"/>
      <p:italic r:id="rId58"/>
      <p:boldItalic r:id="rId59"/>
    </p:embeddedFont>
    <p:embeddedFont>
      <p:font typeface="等线 Light" panose="02010600030101010101" charset="-122"/>
      <p:regular r:id="rId6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0248" initials="1" lastIdx="0" clrIdx="0"/>
  <p:cmAuthor id="2" name="作者" initials="作" lastIdx="0" clrIdx="1"/>
  <p:cmAuthor id="3" name="li jun" initials="l" lastIdx="0" clrIdx="2"/>
  <p:cmAuthor id="4" name="Mia Vida Villanueva" initials="M" lastIdx="0" clrIdx="3"/>
  <p:cmAuthor id="5" name="1206988966@qq.com" initials="1" lastIdx="0" clrIdx="4"/>
  <p:cmAuthor id="6" name="姜伟光" initials="姜" lastIdx="0" clrIdx="5"/>
  <p:cmAuthor id="7" name="Administrator" initials="A" lastIdx="0" clrIdx="6"/>
  <p:cmAuthor id="8" name="宋洁然" initials="宋" lastIdx="0" clrIdx="7"/>
  <p:cmAuthor id="9" name="ming qiu" initials="m" lastIdx="0" clrIdx="8"/>
  <p:cmAuthor id="10" name="user" initials="" lastIdx="0" clrIdx="9"/>
  <p:cmAuthor id="11" name="未知用户4" initials="未" lastIdx="0" clrIdx="10"/>
  <p:cmAuthor id="12" name="Admin" initials="A" lastIdx="0" clrIdx="11"/>
  <p:cmAuthor id="13" name="CommUser" initials="C" lastIdx="0" clrIdx="12"/>
  <p:cmAuthor id="14" name="zq" initials="z" lastIdx="0" clrIdx="13"/>
  <p:cmAuthor id="15" name="viola_yang" initials="v" lastIdx="0" clrIdx="14"/>
  <p:cmAuthor id="16" name="志龙 姜" initials="志" lastIdx="0" clrIdx="15"/>
  <p:cmAuthor id="17" name="SHMILY" initials="S" lastIdx="0" clrIdx="16"/>
  <p:cmAuthor id="18" name="admin" initials="a" lastIdx="0" clrIdx="17"/>
  <p:cmAuthor id="19" name="Tracy Chen" initials="T" lastIdx="0" clrIdx="18"/>
  <p:cmAuthor id="20" name="dongwc0205" initials="d" lastIdx="0" clrIdx="19"/>
  <p:cmAuthor id="21" name="Hi_ Young" initials="H" lastIdx="0" clrIdx="20"/>
  <p:cmAuthor id="22" name="pangyt" initials="p" lastIdx="0" clrIdx="21"/>
  <p:cmAuthor id="23" name="easonyoun" initials="e" lastIdx="0" clrIdx="22"/>
  <p:cmAuthor id="24" name="zhouyangfan" initials="z" lastIdx="0" clrIdx="23"/>
  <p:cmAuthor id="25" name="tplife" initials="t" lastIdx="0" clrIdx="24"/>
  <p:cmAuthor id="26" name="??" initials="?" lastIdx="0" clrIdx="25"/>
  <p:cmAuthor id="27" name="12279" initials="1" lastIdx="0" clrIdx="26"/>
  <p:cmAuthor id="28" name="WPS_1679281038" initials="W" lastIdx="0" clrIdx="27"/>
  <p:cmAuthor id="29" name="骆倩怡_Znauj26B" initials="authorId_382814100" lastIdx="0" clrIdx="28"/>
  <p:cmAuthor id="30" name="Microsoft" initials="M" lastIdx="0" clrIdx="29"/>
  <p:cmAuthor id="31" name="PC" initials="P" lastIdx="0" clrIdx="30"/>
  <p:cmAuthor id="32" name="张达" initials="张" lastIdx="0" clrIdx="31"/>
  <p:cmAuthor id="33" name="dell" initials="d" lastIdx="0" clrIdx="32"/>
  <p:cmAuthor id="34" name="lenovo" initials="l" lastIdx="0" clrIdx="33"/>
  <p:cmAuthor id="35" name="雨林木风" initials="雨" lastIdx="0" clrIdx="34"/>
  <p:cmAuthor id="36" name="未知用户3" initials="未" lastIdx="0" clrIdx="35"/>
  <p:cmAuthor id="37" name="未知用户5" initials="未" lastIdx="0" clrIdx="36"/>
  <p:cmAuthor id="38" name="Microsoft Office 用户" initials="Office" lastIdx="0" clrIdx="37"/>
  <p:cmAuthor id="39" name="apple" initials="a" lastIdx="0" clrIdx="38"/>
  <p:cmAuthor id="40" name="周跃良" initials="周" lastIdx="0" clrIdx="39"/>
  <p:cmAuthor id="41" name="幸全" initials="幸全" lastIdx="0" clrIdx="40"/>
  <p:cmAuthor id="42" name="小蔓2020" initials="小" lastIdx="0" clrIdx="41"/>
  <p:cmAuthor id="43" name="wangli" initials="wli" lastIdx="0" clrIdx="42"/>
  <p:cmAuthor id="44" name="王习习" initials="王" lastIdx="0" clrIdx="43"/>
  <p:cmAuthor id="45" name="幸兴" initials="幸" lastIdx="0" clrIdx="44"/>
  <p:cmAuthor id="46" name="yyyaogd@126.com" initials="y" lastIdx="0" clrIdx="45"/>
  <p:cmAuthor id="47" name="meflyup" initials="m" lastIdx="0" clrIdx="46"/>
  <p:cmAuthor id="48" name="hp" initials="h" lastIdx="0" clrIdx="47"/>
  <p:cmAuthor id="49" name="Lenovo" initials="L" lastIdx="0" clrIdx="48"/>
  <p:cmAuthor id="50" name="Wangzhi gang" initials="W" lastIdx="0" clrIdx="49"/>
  <p:cmAuthor id="51" name="张清涛" initials="张" lastIdx="0" clrIdx="50"/>
  <p:cmAuthor id="52" name="xy08649_ueq2eE3q" initials="authorId_1213-35639056" lastIdx="0" clrIdx="51"/>
  <p:cmAuthor id="53" name=" " initials="" lastIdx="0" clrIdx="52"/>
  <p:cmAuthor id="54" name="kingsoft" initials="k" lastIdx="0" clrIdx="53"/>
  <p:cmAuthor id="55" name="wwj" initials="w" lastIdx="0" clrIdx="54"/>
  <p:cmAuthor id="56" name="hx" initials="h" lastIdx="0" clrIdx="55"/>
  <p:cmAuthor id="57" name="LENOVO" initials="L" lastIdx="0" clrIdx="56"/>
  <p:cmAuthor id="58" name="wucj" initials="w" lastIdx="0" clrIdx="57"/>
  <p:cmAuthor id="59" name="SkyUser" initials="S" lastIdx="0" clrIdx="58"/>
  <p:cmAuthor id="60" name="wsl" initials="w" lastIdx="0" clrIdx="59"/>
  <p:cmAuthor id="61" name="Author" initials="A" lastIdx="0" clrIdx="60"/>
  <p:cmAuthor id="62" name="付澎" initials="付" lastIdx="0" clrIdx="61"/>
  <p:cmAuthor id="63" name="kechuying" initials="k" lastIdx="0" clrIdx="62"/>
  <p:cmAuthor id="64" name="一点 设计" initials="一点" lastIdx="0" clrIdx="63"/>
  <p:cmAuthor id="65" name="扬才君" initials="扬" lastIdx="0" clrIdx="64"/>
  <p:cmAuthor id="66" name="杜B格小生" initials="杜B格小生" lastIdx="0" clrIdx="65"/>
  <p:cmAuthor id="67" name="王笛" initials="" lastIdx="0" clrIdx="66"/>
  <p:cmAuthor id="68" name="卢 佳娴" initials="卢" lastIdx="0" clrIdx="67"/>
  <p:cmAuthor id="69" name="刘 译璟" initials="刘" lastIdx="0" clrIdx="68"/>
  <p:cmAuthor id="70" name="Wei" initials="2" lastIdx="0" clrIdx="69"/>
  <p:cmAuthor id="71" name="番茄花园" initials="番" lastIdx="0" clrIdx="70"/>
  <p:cmAuthor id="72" name="Kevin" initials="K" lastIdx="0" clrIdx="71"/>
  <p:cmAuthor id="73" name="郭敏娜(Minna Guo)" initials="郭" lastIdx="0" clrIdx="72"/>
  <p:cmAuthor id="74" name="陈 橙橙" initials="陈" lastIdx="0" clrIdx="73"/>
  <p:cmAuthor id="75" name="tkuser" initials="t" lastIdx="0" clrIdx="74"/>
  <p:cmAuthor id="76" name="杨国" initials="杨" lastIdx="0" clrIdx="75"/>
  <p:cmAuthor id="77" name="HaoshuaiWu" initials="H" lastIdx="0" clrIdx="76"/>
  <p:cmAuthor id="78" name="localadmin" initials="l" lastIdx="0" clrIdx="77"/>
  <p:cmAuthor id="79" name="未知用户50" initials="未" lastIdx="0" clrIdx="78"/>
  <p:cmAuthor id="80" name="Ms" initials="M" lastIdx="0" clrIdx="79"/>
  <p:cmAuthor id="81" name="杨涛-lah" initials="杨" lastIdx="0" clrIdx="80"/>
  <p:cmAuthor id="82" name="USER" initials="U" lastIdx="0" clrIdx="81"/>
  <p:cmAuthor id="83" name="Qu song" initials="Q" lastIdx="0" clrIdx="82"/>
  <p:cmAuthor id="84" name="Sky123.Org" initials="S" lastIdx="0" clrIdx="83"/>
  <p:cmAuthor id="85" name="潈ऎ䕨அ" initials="潈" lastIdx="0" clrIdx="84"/>
  <p:cmAuthor id="86" name="TaiKang" initials="T" lastIdx="0" clrIdx="85"/>
  <p:cmAuthor id="87" name="Windows 用户" initials="W" lastIdx="0" clrIdx="86"/>
  <p:cmAuthor id="88" name="ZhangYu" initials="Z" lastIdx="0" clrIdx="87"/>
  <p:cmAuthor id="89" name="China" initials="C" lastIdx="0" clrIdx="88"/>
  <p:cmAuthor id="90" name="WHTP" initials="W" lastIdx="0" clrIdx="89"/>
  <p:cmAuthor id="91" name="余潇迎" initials="余" lastIdx="0" clrIdx="90"/>
  <p:cmAuthor id="92" name="Mz" initials="M" lastIdx="0" clrIdx="91"/>
  <p:cmAuthor id="93" name="孙璐璐" initials="孙" lastIdx="0" clrIdx="92"/>
  <p:cmAuthor id="94" name="不灰心骑士" initials="不" lastIdx="0" clrIdx="93"/>
  <p:cmAuthor id="95" name="袨?嗴?傤?" initials="袨" lastIdx="0" clrIdx="94"/>
  <p:cmAuthor id="96" name="未知用户9" initials="未" lastIdx="0" clrIdx="95"/>
  <p:cmAuthor id="97" name="岳文甲" initials="岳" lastIdx="0" clrIdx="96"/>
  <p:cmAuthor id="98" name="91huhang" initials="9" lastIdx="0" clrIdx="97"/>
  <p:cmAuthor id="99" name="柯 少鹏" initials="柯" lastIdx="0" clrIdx="98"/>
  <p:cmAuthor id="100" name="w" initials="w" lastIdx="0" clrIdx="99"/>
  <p:cmAuthor id="101" name="吕震" initials="吕" lastIdx="0" clrIdx="100"/>
  <p:cmAuthor id="102" name="ZZC" initials="Z" lastIdx="0" clrIdx="101"/>
  <p:cmAuthor id="103" name="张星-lgd" initials="张" lastIdx="0" clrIdx="102"/>
  <p:cmAuthor id="104" name="雕刻时光 1987" initials="雕" lastIdx="0" clrIdx="103"/>
  <p:cmAuthor id="105" name="stillu" initials="s" lastIdx="0" clrIdx="104"/>
  <p:cmAuthor id="106" name="554154816@qq.com" initials="5" lastIdx="0" clrIdx="105"/>
  <p:cmAuthor id="107" name="jilin" initials="j" lastIdx="0" clrIdx="106"/>
  <p:cmAuthor id="108" name="庞宝国" initials="庞" lastIdx="0" clrIdx="107"/>
  <p:cmAuthor id="109" name="崔冶鸣（内蒙古英才管培生）" initials="崔" lastIdx="0" clrIdx="108"/>
  <p:cmAuthor id="110" name="卫天一" initials="卫" lastIdx="0" clrIdx="109"/>
  <p:cmAuthor id="111" name="万户网络" initials="万" lastIdx="0" clrIdx="110"/>
  <p:cmAuthor id="112" name="朴鹏-lhq" initials="朴" lastIdx="0" clrIdx="111"/>
  <p:cmAuthor id="113" name="Luo Mingjie" initials="L" lastIdx="0" clrIdx="112"/>
  <p:cmAuthor id="114" name="江涛 李" initials="江" lastIdx="0" clrIdx="113"/>
  <p:cmAuthor id="115" name="龚平-lcq" initials="龚" lastIdx="0" clrIdx="114"/>
  <p:cmAuthor id="116" name="李岩" initials="李" lastIdx="0" clrIdx="115"/>
  <p:cmAuthor id="117" name="吴晓梅" initials="吴" lastIdx="0" clrIdx="116"/>
  <p:cmAuthor id="118" name="Xzjd" initials="X" lastIdx="0" clrIdx="117"/>
  <p:cmAuthor id="119" name="温兆东" initials="温" lastIdx="0" clrIdx="118"/>
  <p:cmAuthor id="120" name="njlife" initials="n" lastIdx="0" clrIdx="119"/>
  <p:cmAuthor id="121" name="韩喆权" initials="韩" lastIdx="0" clrIdx="120"/>
  <p:cmAuthor id="122" name="cpic" initials="c" lastIdx="0" clrIdx="121"/>
  <p:cmAuthor id="123" name="方朝军/产品推动室/产品开发推广部/总公司" initials="方" lastIdx="0" clrIdx="122"/>
  <p:cmAuthor id="124" name="康炳振" initials="康" lastIdx="0" clrIdx="123"/>
  <p:cmAuthor id="125" name="feng wei" initials="f" lastIdx="0" clrIdx="124"/>
  <p:cmAuthor id="126" name="邓鹏君" initials="邓" lastIdx="0" clrIdx="125"/>
  <p:cmAuthor id="127" name="姚灿" initials="姚" lastIdx="0" clrIdx="126"/>
  <p:cmAuthor id="128" name="Dell" initials="D" lastIdx="0" clrIdx="127"/>
  <p:cmAuthor id="129" name="天鹰" initials="天" lastIdx="0" clrIdx="128"/>
  <p:cmAuthor id="130" name="86150" initials="8" lastIdx="0" clrIdx="12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B62A"/>
    <a:srgbClr val="CC9A00"/>
    <a:srgbClr val="FFFFFF"/>
    <a:srgbClr val="F25720"/>
    <a:srgbClr val="3C4A20"/>
    <a:srgbClr val="FFF2E2"/>
    <a:srgbClr val="FDEFEC"/>
    <a:srgbClr val="FFFEFE"/>
    <a:srgbClr val="C81A19"/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632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72" y="276"/>
      </p:cViewPr>
      <p:guideLst>
        <p:guide orient="horz" pos="2072"/>
        <p:guide pos="3871"/>
        <p:guide pos="356"/>
        <p:guide pos="7091"/>
        <p:guide orient="horz" pos="642"/>
        <p:guide orient="horz" pos="3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font" Target="fonts/font19.fntdata"/><Relationship Id="rId6" Type="http://schemas.openxmlformats.org/officeDocument/2006/relationships/slide" Target="slides/slide3.xml"/><Relationship Id="rId59" Type="http://schemas.openxmlformats.org/officeDocument/2006/relationships/font" Target="fonts/font18.fntdata"/><Relationship Id="rId58" Type="http://schemas.openxmlformats.org/officeDocument/2006/relationships/font" Target="fonts/font17.fntdata"/><Relationship Id="rId57" Type="http://schemas.openxmlformats.org/officeDocument/2006/relationships/font" Target="fonts/font16.fntdata"/><Relationship Id="rId56" Type="http://schemas.openxmlformats.org/officeDocument/2006/relationships/font" Target="fonts/font15.fntdata"/><Relationship Id="rId55" Type="http://schemas.openxmlformats.org/officeDocument/2006/relationships/font" Target="fonts/font14.fntdata"/><Relationship Id="rId54" Type="http://schemas.openxmlformats.org/officeDocument/2006/relationships/font" Target="fonts/font13.fntdata"/><Relationship Id="rId53" Type="http://schemas.openxmlformats.org/officeDocument/2006/relationships/font" Target="fonts/font12.fntdata"/><Relationship Id="rId52" Type="http://schemas.openxmlformats.org/officeDocument/2006/relationships/font" Target="fonts/font11.fntdata"/><Relationship Id="rId51" Type="http://schemas.openxmlformats.org/officeDocument/2006/relationships/font" Target="fonts/font10.fntdata"/><Relationship Id="rId50" Type="http://schemas.openxmlformats.org/officeDocument/2006/relationships/font" Target="fonts/font9.fntdata"/><Relationship Id="rId5" Type="http://schemas.openxmlformats.org/officeDocument/2006/relationships/slide" Target="slides/slide2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cs typeface="思源黑体 CN Normal" panose="020B04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CN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cs typeface="思源黑体 CN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cs typeface="思源黑体 CN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CN Normal" panose="020B0400000000000000" pitchFamily="34" charset="-122"/>
              </a:rPr>
            </a:fld>
            <a:endParaRPr lang="zh-CN" altLang="en-US" dirty="0">
              <a:latin typeface="思源黑体 Normal" panose="020B0400000000000000" pitchFamily="34" charset="-122"/>
              <a:ea typeface="思源黑体 Normal" panose="020B0400000000000000" pitchFamily="34" charset="-122"/>
              <a:cs typeface="思源黑体 CN Normal" panose="020B04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Normal" panose="020B0400000000000000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Normal" panose="020B0400000000000000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Normal" panose="020B0400000000000000" pitchFamily="34" charset="-122"/>
        <a:ea typeface="思源黑体 Normal" panose="020B0400000000000000" pitchFamily="34" charset="-122"/>
        <a:cs typeface="思源黑体 Normal" panose="020B0400000000000000" pitchFamily="3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Normal" panose="020B0400000000000000" pitchFamily="34" charset="-122"/>
        <a:ea typeface="思源黑体 Normal" panose="020B0400000000000000" pitchFamily="34" charset="-122"/>
        <a:cs typeface="思源黑体 Normal" panose="020B0400000000000000" pitchFamily="3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Normal" panose="020B0400000000000000" pitchFamily="34" charset="-122"/>
        <a:ea typeface="思源黑体 Normal" panose="020B0400000000000000" pitchFamily="34" charset="-122"/>
        <a:cs typeface="思源黑体 Normal" panose="020B0400000000000000" pitchFamily="3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Normal" panose="020B0400000000000000" pitchFamily="34" charset="-122"/>
        <a:ea typeface="思源黑体 Normal" panose="020B0400000000000000" pitchFamily="34" charset="-122"/>
        <a:cs typeface="思源黑体 Normal" panose="020B0400000000000000" pitchFamily="3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Normal" panose="020B0400000000000000" pitchFamily="34" charset="-122"/>
        <a:ea typeface="思源黑体 Normal" panose="020B0400000000000000" pitchFamily="34" charset="-122"/>
        <a:cs typeface="思源黑体 Normal" panose="020B0400000000000000" pitchFamily="3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ageCurlDouble"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ium_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6534743" y="52345"/>
            <a:ext cx="5545843" cy="6745671"/>
          </a:xfrm>
          <a:custGeom>
            <a:avLst/>
            <a:gdLst>
              <a:gd name="connsiteX0" fmla="*/ 490691 w 11088796"/>
              <a:gd name="connsiteY0" fmla="*/ 11756903 h 13491341"/>
              <a:gd name="connsiteX1" fmla="*/ 733817 w 11088796"/>
              <a:gd name="connsiteY1" fmla="*/ 11837830 h 13491341"/>
              <a:gd name="connsiteX2" fmla="*/ 1808437 w 11088796"/>
              <a:gd name="connsiteY2" fmla="*/ 12656501 h 13491341"/>
              <a:gd name="connsiteX3" fmla="*/ 1856663 w 11088796"/>
              <a:gd name="connsiteY3" fmla="*/ 13306044 h 13491341"/>
              <a:gd name="connsiteX4" fmla="*/ 1236430 w 11088796"/>
              <a:gd name="connsiteY4" fmla="*/ 13407341 h 13491341"/>
              <a:gd name="connsiteX5" fmla="*/ 161810 w 11088796"/>
              <a:gd name="connsiteY5" fmla="*/ 12588671 h 13491341"/>
              <a:gd name="connsiteX6" fmla="*/ 97910 w 11088796"/>
              <a:gd name="connsiteY6" fmla="*/ 11966183 h 13491341"/>
              <a:gd name="connsiteX7" fmla="*/ 490691 w 11088796"/>
              <a:gd name="connsiteY7" fmla="*/ 11756903 h 13491341"/>
              <a:gd name="connsiteX8" fmla="*/ 1287637 w 11088796"/>
              <a:gd name="connsiteY8" fmla="*/ 10710803 h 13491341"/>
              <a:gd name="connsiteX9" fmla="*/ 1523741 w 11088796"/>
              <a:gd name="connsiteY9" fmla="*/ 10800947 h 13491341"/>
              <a:gd name="connsiteX10" fmla="*/ 2598361 w 11088796"/>
              <a:gd name="connsiteY10" fmla="*/ 11619618 h 13491341"/>
              <a:gd name="connsiteX11" fmla="*/ 2667707 w 11088796"/>
              <a:gd name="connsiteY11" fmla="*/ 12241437 h 13491341"/>
              <a:gd name="connsiteX12" fmla="*/ 2049794 w 11088796"/>
              <a:gd name="connsiteY12" fmla="*/ 12339687 h 13491341"/>
              <a:gd name="connsiteX13" fmla="*/ 975175 w 11088796"/>
              <a:gd name="connsiteY13" fmla="*/ 11521017 h 13491341"/>
              <a:gd name="connsiteX14" fmla="*/ 908953 w 11088796"/>
              <a:gd name="connsiteY14" fmla="*/ 10901578 h 13491341"/>
              <a:gd name="connsiteX15" fmla="*/ 1287637 w 11088796"/>
              <a:gd name="connsiteY15" fmla="*/ 10710803 h 13491341"/>
              <a:gd name="connsiteX16" fmla="*/ 1721569 w 11088796"/>
              <a:gd name="connsiteY16" fmla="*/ 9334566 h 13491341"/>
              <a:gd name="connsiteX17" fmla="*/ 1947183 w 11088796"/>
              <a:gd name="connsiteY17" fmla="*/ 9405678 h 13491341"/>
              <a:gd name="connsiteX18" fmla="*/ 3834230 w 11088796"/>
              <a:gd name="connsiteY18" fmla="*/ 10843275 h 13491341"/>
              <a:gd name="connsiteX19" fmla="*/ 3878894 w 11088796"/>
              <a:gd name="connsiteY19" fmla="*/ 11451101 h 13491341"/>
              <a:gd name="connsiteX20" fmla="*/ 3262230 w 11088796"/>
              <a:gd name="connsiteY20" fmla="*/ 11594106 h 13491341"/>
              <a:gd name="connsiteX21" fmla="*/ 1375183 w 11088796"/>
              <a:gd name="connsiteY21" fmla="*/ 10156508 h 13491341"/>
              <a:gd name="connsiteX22" fmla="*/ 1349316 w 11088796"/>
              <a:gd name="connsiteY22" fmla="*/ 9524008 h 13491341"/>
              <a:gd name="connsiteX23" fmla="*/ 1721569 w 11088796"/>
              <a:gd name="connsiteY23" fmla="*/ 9334566 h 13491341"/>
              <a:gd name="connsiteX24" fmla="*/ 2101387 w 11088796"/>
              <a:gd name="connsiteY24" fmla="*/ 7936576 h 13491341"/>
              <a:gd name="connsiteX25" fmla="*/ 2344041 w 11088796"/>
              <a:gd name="connsiteY25" fmla="*/ 8020670 h 13491341"/>
              <a:gd name="connsiteX26" fmla="*/ 5052676 w 11088796"/>
              <a:gd name="connsiteY26" fmla="*/ 10084172 h 13491341"/>
              <a:gd name="connsiteX27" fmla="*/ 5120124 w 11088796"/>
              <a:gd name="connsiteY27" fmla="*/ 10709361 h 13491341"/>
              <a:gd name="connsiteX28" fmla="*/ 4480668 w 11088796"/>
              <a:gd name="connsiteY28" fmla="*/ 10835011 h 13491341"/>
              <a:gd name="connsiteX29" fmla="*/ 1772034 w 11088796"/>
              <a:gd name="connsiteY29" fmla="*/ 8771509 h 13491341"/>
              <a:gd name="connsiteX30" fmla="*/ 1723383 w 11088796"/>
              <a:gd name="connsiteY30" fmla="*/ 8121644 h 13491341"/>
              <a:gd name="connsiteX31" fmla="*/ 2101387 w 11088796"/>
              <a:gd name="connsiteY31" fmla="*/ 7936576 h 13491341"/>
              <a:gd name="connsiteX32" fmla="*/ 1945410 w 11088796"/>
              <a:gd name="connsiteY32" fmla="*/ 6115309 h 13491341"/>
              <a:gd name="connsiteX33" fmla="*/ 2188908 w 11088796"/>
              <a:gd name="connsiteY33" fmla="*/ 6197004 h 13491341"/>
              <a:gd name="connsiteX34" fmla="*/ 6859286 w 11088796"/>
              <a:gd name="connsiteY34" fmla="*/ 9755006 h 13491341"/>
              <a:gd name="connsiteX35" fmla="*/ 6889502 w 11088796"/>
              <a:gd name="connsiteY35" fmla="*/ 10387978 h 13491341"/>
              <a:gd name="connsiteX36" fmla="*/ 6287266 w 11088796"/>
              <a:gd name="connsiteY36" fmla="*/ 10505862 h 13491341"/>
              <a:gd name="connsiteX37" fmla="*/ 1616888 w 11088796"/>
              <a:gd name="connsiteY37" fmla="*/ 6947860 h 13491341"/>
              <a:gd name="connsiteX38" fmla="*/ 1551927 w 11088796"/>
              <a:gd name="connsiteY38" fmla="*/ 6321692 h 13491341"/>
              <a:gd name="connsiteX39" fmla="*/ 1945410 w 11088796"/>
              <a:gd name="connsiteY39" fmla="*/ 6115309 h 13491341"/>
              <a:gd name="connsiteX40" fmla="*/ 1120711 w 11088796"/>
              <a:gd name="connsiteY40" fmla="*/ 3826332 h 13491341"/>
              <a:gd name="connsiteX41" fmla="*/ 1362501 w 11088796"/>
              <a:gd name="connsiteY41" fmla="*/ 3910611 h 13491341"/>
              <a:gd name="connsiteX42" fmla="*/ 9297658 w 11088796"/>
              <a:gd name="connsiteY42" fmla="*/ 9955798 h 13491341"/>
              <a:gd name="connsiteX43" fmla="*/ 9344772 w 11088796"/>
              <a:gd name="connsiteY43" fmla="*/ 10560687 h 13491341"/>
              <a:gd name="connsiteX44" fmla="*/ 8749084 w 11088796"/>
              <a:gd name="connsiteY44" fmla="*/ 10675877 h 13491341"/>
              <a:gd name="connsiteX45" fmla="*/ 813928 w 11088796"/>
              <a:gd name="connsiteY45" fmla="*/ 4630689 h 13491341"/>
              <a:gd name="connsiteX46" fmla="*/ 744971 w 11088796"/>
              <a:gd name="connsiteY46" fmla="*/ 4009160 h 13491341"/>
              <a:gd name="connsiteX47" fmla="*/ 1120711 w 11088796"/>
              <a:gd name="connsiteY47" fmla="*/ 3826332 h 13491341"/>
              <a:gd name="connsiteX48" fmla="*/ 4227254 w 11088796"/>
              <a:gd name="connsiteY48" fmla="*/ 2790686 h 13491341"/>
              <a:gd name="connsiteX49" fmla="*/ 4454070 w 11088796"/>
              <a:gd name="connsiteY49" fmla="*/ 2860658 h 13491341"/>
              <a:gd name="connsiteX50" fmla="*/ 9475564 w 11088796"/>
              <a:gd name="connsiteY50" fmla="*/ 6686148 h 13491341"/>
              <a:gd name="connsiteX51" fmla="*/ 9504938 w 11088796"/>
              <a:gd name="connsiteY51" fmla="*/ 7321320 h 13491341"/>
              <a:gd name="connsiteX52" fmla="*/ 8903564 w 11088796"/>
              <a:gd name="connsiteY52" fmla="*/ 7436978 h 13491341"/>
              <a:gd name="connsiteX53" fmla="*/ 3882070 w 11088796"/>
              <a:gd name="connsiteY53" fmla="*/ 3611488 h 13491341"/>
              <a:gd name="connsiteX54" fmla="*/ 3837020 w 11088796"/>
              <a:gd name="connsiteY54" fmla="*/ 3003370 h 13491341"/>
              <a:gd name="connsiteX55" fmla="*/ 4227254 w 11088796"/>
              <a:gd name="connsiteY55" fmla="*/ 2790686 h 13491341"/>
              <a:gd name="connsiteX56" fmla="*/ 5978286 w 11088796"/>
              <a:gd name="connsiteY56" fmla="*/ 2454748 h 13491341"/>
              <a:gd name="connsiteX57" fmla="*/ 6213830 w 11088796"/>
              <a:gd name="connsiteY57" fmla="*/ 2544466 h 13491341"/>
              <a:gd name="connsiteX58" fmla="*/ 9303674 w 11088796"/>
              <a:gd name="connsiteY58" fmla="*/ 4898383 h 13491341"/>
              <a:gd name="connsiteX59" fmla="*/ 9350860 w 11088796"/>
              <a:gd name="connsiteY59" fmla="*/ 5503319 h 13491341"/>
              <a:gd name="connsiteX60" fmla="*/ 8755108 w 11088796"/>
              <a:gd name="connsiteY60" fmla="*/ 5618451 h 13491341"/>
              <a:gd name="connsiteX61" fmla="*/ 5665264 w 11088796"/>
              <a:gd name="connsiteY61" fmla="*/ 3264535 h 13491341"/>
              <a:gd name="connsiteX62" fmla="*/ 5596232 w 11088796"/>
              <a:gd name="connsiteY62" fmla="*/ 2642955 h 13491341"/>
              <a:gd name="connsiteX63" fmla="*/ 5978286 w 11088796"/>
              <a:gd name="connsiteY63" fmla="*/ 2454748 h 13491341"/>
              <a:gd name="connsiteX64" fmla="*/ 1124504 w 11088796"/>
              <a:gd name="connsiteY64" fmla="*/ 2113497 h 13491341"/>
              <a:gd name="connsiteX65" fmla="*/ 1366063 w 11088796"/>
              <a:gd name="connsiteY65" fmla="*/ 2195470 h 13491341"/>
              <a:gd name="connsiteX66" fmla="*/ 10938820 w 11088796"/>
              <a:gd name="connsiteY66" fmla="*/ 9488219 h 13491341"/>
              <a:gd name="connsiteX67" fmla="*/ 10982418 w 11088796"/>
              <a:gd name="connsiteY67" fmla="*/ 10098117 h 13491341"/>
              <a:gd name="connsiteX68" fmla="*/ 10366800 w 11088796"/>
              <a:gd name="connsiteY68" fmla="*/ 10239076 h 13491341"/>
              <a:gd name="connsiteX69" fmla="*/ 794043 w 11088796"/>
              <a:gd name="connsiteY69" fmla="*/ 2946327 h 13491341"/>
              <a:gd name="connsiteX70" fmla="*/ 744627 w 11088796"/>
              <a:gd name="connsiteY70" fmla="*/ 2298728 h 13491341"/>
              <a:gd name="connsiteX71" fmla="*/ 1124504 w 11088796"/>
              <a:gd name="connsiteY71" fmla="*/ 2113497 h 13491341"/>
              <a:gd name="connsiteX72" fmla="*/ 7356102 w 11088796"/>
              <a:gd name="connsiteY72" fmla="*/ 1797588 h 13491341"/>
              <a:gd name="connsiteX73" fmla="*/ 7581448 w 11088796"/>
              <a:gd name="connsiteY73" fmla="*/ 1868497 h 13491341"/>
              <a:gd name="connsiteX74" fmla="*/ 9593352 w 11088796"/>
              <a:gd name="connsiteY74" fmla="*/ 3401213 h 13491341"/>
              <a:gd name="connsiteX75" fmla="*/ 9637536 w 11088796"/>
              <a:gd name="connsiteY75" fmla="*/ 4008670 h 13491341"/>
              <a:gd name="connsiteX76" fmla="*/ 9021352 w 11088796"/>
              <a:gd name="connsiteY76" fmla="*/ 4152044 h 13491341"/>
              <a:gd name="connsiteX77" fmla="*/ 7009448 w 11088796"/>
              <a:gd name="connsiteY77" fmla="*/ 2619328 h 13491341"/>
              <a:gd name="connsiteX78" fmla="*/ 6984064 w 11088796"/>
              <a:gd name="connsiteY78" fmla="*/ 1987194 h 13491341"/>
              <a:gd name="connsiteX79" fmla="*/ 7356102 w 11088796"/>
              <a:gd name="connsiteY79" fmla="*/ 1797588 h 13491341"/>
              <a:gd name="connsiteX80" fmla="*/ 8626238 w 11088796"/>
              <a:gd name="connsiteY80" fmla="*/ 1077861 h 13491341"/>
              <a:gd name="connsiteX81" fmla="*/ 8867664 w 11088796"/>
              <a:gd name="connsiteY81" fmla="*/ 1161018 h 13491341"/>
              <a:gd name="connsiteX82" fmla="*/ 9942284 w 11088796"/>
              <a:gd name="connsiteY82" fmla="*/ 1979689 h 13491341"/>
              <a:gd name="connsiteX83" fmla="*/ 10009308 w 11088796"/>
              <a:gd name="connsiteY83" fmla="*/ 2604557 h 13491341"/>
              <a:gd name="connsiteX84" fmla="*/ 9370276 w 11088796"/>
              <a:gd name="connsiteY84" fmla="*/ 2730530 h 13491341"/>
              <a:gd name="connsiteX85" fmla="*/ 8295656 w 11088796"/>
              <a:gd name="connsiteY85" fmla="*/ 1911858 h 13491341"/>
              <a:gd name="connsiteX86" fmla="*/ 8250554 w 11088796"/>
              <a:gd name="connsiteY86" fmla="*/ 1264696 h 13491341"/>
              <a:gd name="connsiteX87" fmla="*/ 8626238 w 11088796"/>
              <a:gd name="connsiteY87" fmla="*/ 1077861 h 13491341"/>
              <a:gd name="connsiteX88" fmla="*/ 9447378 w 11088796"/>
              <a:gd name="connsiteY88" fmla="*/ 1 h 13491341"/>
              <a:gd name="connsiteX89" fmla="*/ 9689796 w 11088796"/>
              <a:gd name="connsiteY89" fmla="*/ 81858 h 13491341"/>
              <a:gd name="connsiteX90" fmla="*/ 10764416 w 11088796"/>
              <a:gd name="connsiteY90" fmla="*/ 900529 h 13491341"/>
              <a:gd name="connsiteX91" fmla="*/ 10812642 w 11088796"/>
              <a:gd name="connsiteY91" fmla="*/ 1550070 h 13491341"/>
              <a:gd name="connsiteX92" fmla="*/ 10192408 w 11088796"/>
              <a:gd name="connsiteY92" fmla="*/ 1651368 h 13491341"/>
              <a:gd name="connsiteX93" fmla="*/ 9117788 w 11088796"/>
              <a:gd name="connsiteY93" fmla="*/ 832697 h 13491341"/>
              <a:gd name="connsiteX94" fmla="*/ 9053888 w 11088796"/>
              <a:gd name="connsiteY94" fmla="*/ 210211 h 13491341"/>
              <a:gd name="connsiteX95" fmla="*/ 9447378 w 11088796"/>
              <a:gd name="connsiteY95" fmla="*/ 1 h 1349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1088796" h="13491341">
                <a:moveTo>
                  <a:pt x="490691" y="11756903"/>
                </a:moveTo>
                <a:cubicBezTo>
                  <a:pt x="576640" y="11756478"/>
                  <a:pt x="661187" y="11782498"/>
                  <a:pt x="733817" y="11837830"/>
                </a:cubicBezTo>
                <a:cubicBezTo>
                  <a:pt x="733817" y="11837830"/>
                  <a:pt x="733817" y="11837830"/>
                  <a:pt x="1808437" y="12656501"/>
                </a:cubicBezTo>
                <a:cubicBezTo>
                  <a:pt x="2002119" y="12804053"/>
                  <a:pt x="2020477" y="13091014"/>
                  <a:pt x="1856663" y="13306044"/>
                </a:cubicBezTo>
                <a:cubicBezTo>
                  <a:pt x="1708962" y="13499922"/>
                  <a:pt x="1430112" y="13554893"/>
                  <a:pt x="1236430" y="13407341"/>
                </a:cubicBezTo>
                <a:cubicBezTo>
                  <a:pt x="1236430" y="13407341"/>
                  <a:pt x="1236430" y="13407341"/>
                  <a:pt x="161810" y="12588671"/>
                </a:cubicBezTo>
                <a:cubicBezTo>
                  <a:pt x="-31872" y="12441120"/>
                  <a:pt x="-49792" y="12160062"/>
                  <a:pt x="97910" y="11966183"/>
                </a:cubicBezTo>
                <a:cubicBezTo>
                  <a:pt x="200294" y="11831790"/>
                  <a:pt x="347442" y="11757613"/>
                  <a:pt x="490691" y="11756903"/>
                </a:cubicBezTo>
                <a:close/>
                <a:moveTo>
                  <a:pt x="1287637" y="10710803"/>
                </a:moveTo>
                <a:cubicBezTo>
                  <a:pt x="1369716" y="10715457"/>
                  <a:pt x="1451110" y="10745615"/>
                  <a:pt x="1523741" y="10800947"/>
                </a:cubicBezTo>
                <a:cubicBezTo>
                  <a:pt x="1523741" y="10800947"/>
                  <a:pt x="1523741" y="10800947"/>
                  <a:pt x="2598361" y="11619618"/>
                </a:cubicBezTo>
                <a:cubicBezTo>
                  <a:pt x="2792042" y="11767170"/>
                  <a:pt x="2832808" y="12024717"/>
                  <a:pt x="2667707" y="12241437"/>
                </a:cubicBezTo>
                <a:cubicBezTo>
                  <a:pt x="2521245" y="12433688"/>
                  <a:pt x="2243477" y="12487239"/>
                  <a:pt x="2049794" y="12339687"/>
                </a:cubicBezTo>
                <a:cubicBezTo>
                  <a:pt x="2049794" y="12339687"/>
                  <a:pt x="2049794" y="12339687"/>
                  <a:pt x="975175" y="11521017"/>
                </a:cubicBezTo>
                <a:cubicBezTo>
                  <a:pt x="781493" y="11373465"/>
                  <a:pt x="762492" y="11093830"/>
                  <a:pt x="908953" y="10901578"/>
                </a:cubicBezTo>
                <a:cubicBezTo>
                  <a:pt x="1012143" y="10766128"/>
                  <a:pt x="1150840" y="10703045"/>
                  <a:pt x="1287637" y="10710803"/>
                </a:cubicBezTo>
                <a:close/>
                <a:moveTo>
                  <a:pt x="1721569" y="9334566"/>
                </a:moveTo>
                <a:cubicBezTo>
                  <a:pt x="1803463" y="9333793"/>
                  <a:pt x="1882852" y="9356669"/>
                  <a:pt x="1947183" y="9405678"/>
                </a:cubicBezTo>
                <a:cubicBezTo>
                  <a:pt x="1947183" y="9405678"/>
                  <a:pt x="1947183" y="9405678"/>
                  <a:pt x="3834230" y="10843275"/>
                </a:cubicBezTo>
                <a:cubicBezTo>
                  <a:pt x="4005780" y="10973966"/>
                  <a:pt x="4026594" y="11257225"/>
                  <a:pt x="3878894" y="11451101"/>
                </a:cubicBezTo>
                <a:cubicBezTo>
                  <a:pt x="3712398" y="11669653"/>
                  <a:pt x="3433780" y="11724797"/>
                  <a:pt x="3262230" y="11594106"/>
                </a:cubicBezTo>
                <a:cubicBezTo>
                  <a:pt x="3262230" y="11594106"/>
                  <a:pt x="3262230" y="11594106"/>
                  <a:pt x="1375183" y="10156508"/>
                </a:cubicBezTo>
                <a:cubicBezTo>
                  <a:pt x="1203633" y="10025818"/>
                  <a:pt x="1182818" y="9742560"/>
                  <a:pt x="1349316" y="9524008"/>
                </a:cubicBezTo>
                <a:cubicBezTo>
                  <a:pt x="1441628" y="9402835"/>
                  <a:pt x="1585080" y="9335855"/>
                  <a:pt x="1721569" y="9334566"/>
                </a:cubicBezTo>
                <a:close/>
                <a:moveTo>
                  <a:pt x="2101387" y="7936576"/>
                </a:moveTo>
                <a:cubicBezTo>
                  <a:pt x="2186631" y="7938355"/>
                  <a:pt x="2271321" y="7965270"/>
                  <a:pt x="2344041" y="8020670"/>
                </a:cubicBezTo>
                <a:cubicBezTo>
                  <a:pt x="2344041" y="8020670"/>
                  <a:pt x="2344041" y="8020670"/>
                  <a:pt x="5052676" y="10084172"/>
                </a:cubicBezTo>
                <a:cubicBezTo>
                  <a:pt x="5246596" y="10231905"/>
                  <a:pt x="5267826" y="10515482"/>
                  <a:pt x="5120124" y="10709361"/>
                </a:cubicBezTo>
                <a:cubicBezTo>
                  <a:pt x="4953624" y="10927915"/>
                  <a:pt x="4674590" y="10982744"/>
                  <a:pt x="4480668" y="10835011"/>
                </a:cubicBezTo>
                <a:cubicBezTo>
                  <a:pt x="4480668" y="10835011"/>
                  <a:pt x="4480668" y="10835011"/>
                  <a:pt x="1772034" y="8771509"/>
                </a:cubicBezTo>
                <a:cubicBezTo>
                  <a:pt x="1578113" y="8623776"/>
                  <a:pt x="1556883" y="8340198"/>
                  <a:pt x="1723383" y="8121644"/>
                </a:cubicBezTo>
                <a:cubicBezTo>
                  <a:pt x="1815697" y="8000470"/>
                  <a:pt x="1959313" y="7933611"/>
                  <a:pt x="2101387" y="7936576"/>
                </a:cubicBezTo>
                <a:close/>
                <a:moveTo>
                  <a:pt x="1945410" y="6115309"/>
                </a:moveTo>
                <a:cubicBezTo>
                  <a:pt x="2031653" y="6115412"/>
                  <a:pt x="2116421" y="6141783"/>
                  <a:pt x="2188908" y="6197004"/>
                </a:cubicBezTo>
                <a:cubicBezTo>
                  <a:pt x="2188908" y="6197004"/>
                  <a:pt x="2188908" y="6197004"/>
                  <a:pt x="6859286" y="9755006"/>
                </a:cubicBezTo>
                <a:cubicBezTo>
                  <a:pt x="7052586" y="9902268"/>
                  <a:pt x="7052554" y="10173950"/>
                  <a:pt x="6889502" y="10387978"/>
                </a:cubicBezTo>
                <a:cubicBezTo>
                  <a:pt x="6742488" y="10580955"/>
                  <a:pt x="6480566" y="10653123"/>
                  <a:pt x="6287266" y="10505862"/>
                </a:cubicBezTo>
                <a:cubicBezTo>
                  <a:pt x="6287266" y="10505862"/>
                  <a:pt x="6287266" y="10505862"/>
                  <a:pt x="1616888" y="6947860"/>
                </a:cubicBezTo>
                <a:cubicBezTo>
                  <a:pt x="1423588" y="6800599"/>
                  <a:pt x="1404912" y="6514668"/>
                  <a:pt x="1551927" y="6321692"/>
                </a:cubicBezTo>
                <a:cubicBezTo>
                  <a:pt x="1653834" y="6187921"/>
                  <a:pt x="1801671" y="6115135"/>
                  <a:pt x="1945410" y="6115309"/>
                </a:cubicBezTo>
                <a:close/>
                <a:moveTo>
                  <a:pt x="1120711" y="3826332"/>
                </a:moveTo>
                <a:cubicBezTo>
                  <a:pt x="1205571" y="3828346"/>
                  <a:pt x="1289952" y="3855341"/>
                  <a:pt x="1362501" y="3910611"/>
                </a:cubicBezTo>
                <a:cubicBezTo>
                  <a:pt x="1362501" y="3910611"/>
                  <a:pt x="1362501" y="3910611"/>
                  <a:pt x="9297658" y="9955798"/>
                </a:cubicBezTo>
                <a:cubicBezTo>
                  <a:pt x="9491122" y="10103183"/>
                  <a:pt x="9491234" y="10368433"/>
                  <a:pt x="9344772" y="10560687"/>
                </a:cubicBezTo>
                <a:cubicBezTo>
                  <a:pt x="9179666" y="10777410"/>
                  <a:pt x="8942548" y="10823263"/>
                  <a:pt x="8749084" y="10675877"/>
                </a:cubicBezTo>
                <a:cubicBezTo>
                  <a:pt x="8749084" y="10675877"/>
                  <a:pt x="8749084" y="10675877"/>
                  <a:pt x="813928" y="4630689"/>
                </a:cubicBezTo>
                <a:cubicBezTo>
                  <a:pt x="620463" y="4483305"/>
                  <a:pt x="579867" y="4225882"/>
                  <a:pt x="744971" y="4009160"/>
                </a:cubicBezTo>
                <a:cubicBezTo>
                  <a:pt x="836511" y="3889001"/>
                  <a:pt x="979277" y="3822972"/>
                  <a:pt x="1120711" y="3826332"/>
                </a:cubicBezTo>
                <a:close/>
                <a:moveTo>
                  <a:pt x="4227254" y="2790686"/>
                </a:moveTo>
                <a:cubicBezTo>
                  <a:pt x="4310200" y="2788659"/>
                  <a:pt x="4389662" y="2811590"/>
                  <a:pt x="4454070" y="2860658"/>
                </a:cubicBezTo>
                <a:cubicBezTo>
                  <a:pt x="4454070" y="2860658"/>
                  <a:pt x="4454070" y="2860658"/>
                  <a:pt x="9475564" y="6686148"/>
                </a:cubicBezTo>
                <a:cubicBezTo>
                  <a:pt x="9647320" y="6816995"/>
                  <a:pt x="9671436" y="7102770"/>
                  <a:pt x="9504938" y="7321320"/>
                </a:cubicBezTo>
                <a:cubicBezTo>
                  <a:pt x="9357238" y="7515197"/>
                  <a:pt x="9075320" y="7567825"/>
                  <a:pt x="8903564" y="7436978"/>
                </a:cubicBezTo>
                <a:cubicBezTo>
                  <a:pt x="8903564" y="7436978"/>
                  <a:pt x="8903564" y="7436978"/>
                  <a:pt x="3882070" y="3611488"/>
                </a:cubicBezTo>
                <a:cubicBezTo>
                  <a:pt x="3710313" y="3480640"/>
                  <a:pt x="3689321" y="3197246"/>
                  <a:pt x="3837020" y="3003370"/>
                </a:cubicBezTo>
                <a:cubicBezTo>
                  <a:pt x="3941082" y="2866775"/>
                  <a:pt x="4089010" y="2794065"/>
                  <a:pt x="4227254" y="2790686"/>
                </a:cubicBezTo>
                <a:close/>
                <a:moveTo>
                  <a:pt x="5978286" y="2454748"/>
                </a:moveTo>
                <a:cubicBezTo>
                  <a:pt x="6060956" y="2459853"/>
                  <a:pt x="6142436" y="2490076"/>
                  <a:pt x="6213830" y="2544466"/>
                </a:cubicBezTo>
                <a:cubicBezTo>
                  <a:pt x="6213830" y="2544466"/>
                  <a:pt x="6213830" y="2544466"/>
                  <a:pt x="9303674" y="4898383"/>
                </a:cubicBezTo>
                <a:cubicBezTo>
                  <a:pt x="9497180" y="5045798"/>
                  <a:pt x="9515962" y="5286598"/>
                  <a:pt x="9350860" y="5503319"/>
                </a:cubicBezTo>
                <a:cubicBezTo>
                  <a:pt x="9204398" y="5695570"/>
                  <a:pt x="8948614" y="5765868"/>
                  <a:pt x="8755108" y="5618451"/>
                </a:cubicBezTo>
                <a:cubicBezTo>
                  <a:pt x="8755108" y="5618451"/>
                  <a:pt x="8755108" y="5618451"/>
                  <a:pt x="5665264" y="3264535"/>
                </a:cubicBezTo>
                <a:cubicBezTo>
                  <a:pt x="5474880" y="3119496"/>
                  <a:pt x="5449770" y="2835207"/>
                  <a:pt x="5596232" y="2642955"/>
                </a:cubicBezTo>
                <a:cubicBezTo>
                  <a:pt x="5699420" y="2507505"/>
                  <a:pt x="5840504" y="2446239"/>
                  <a:pt x="5978286" y="2454748"/>
                </a:cubicBezTo>
                <a:close/>
                <a:moveTo>
                  <a:pt x="1124504" y="2113497"/>
                </a:moveTo>
                <a:cubicBezTo>
                  <a:pt x="1210071" y="2114841"/>
                  <a:pt x="1294642" y="2141060"/>
                  <a:pt x="1366063" y="2195470"/>
                </a:cubicBezTo>
                <a:cubicBezTo>
                  <a:pt x="1366063" y="2195470"/>
                  <a:pt x="1366063" y="2195470"/>
                  <a:pt x="10938820" y="9488219"/>
                </a:cubicBezTo>
                <a:cubicBezTo>
                  <a:pt x="11132398" y="9635692"/>
                  <a:pt x="11129432" y="9905139"/>
                  <a:pt x="10982418" y="10098117"/>
                </a:cubicBezTo>
                <a:cubicBezTo>
                  <a:pt x="10819366" y="10312145"/>
                  <a:pt x="10560378" y="10386547"/>
                  <a:pt x="10366800" y="10239076"/>
                </a:cubicBezTo>
                <a:cubicBezTo>
                  <a:pt x="10366800" y="10239076"/>
                  <a:pt x="10366800" y="10239076"/>
                  <a:pt x="794043" y="2946327"/>
                </a:cubicBezTo>
                <a:cubicBezTo>
                  <a:pt x="603587" y="2801233"/>
                  <a:pt x="581575" y="2512756"/>
                  <a:pt x="744627" y="2298728"/>
                </a:cubicBezTo>
                <a:cubicBezTo>
                  <a:pt x="836511" y="2178117"/>
                  <a:pt x="981892" y="2111258"/>
                  <a:pt x="1124504" y="2113497"/>
                </a:cubicBezTo>
                <a:close/>
                <a:moveTo>
                  <a:pt x="7356102" y="1797588"/>
                </a:moveTo>
                <a:cubicBezTo>
                  <a:pt x="7437918" y="1796756"/>
                  <a:pt x="7517214" y="1819562"/>
                  <a:pt x="7581448" y="1868497"/>
                </a:cubicBezTo>
                <a:cubicBezTo>
                  <a:pt x="7581448" y="1868497"/>
                  <a:pt x="7581448" y="1868497"/>
                  <a:pt x="9593352" y="3401213"/>
                </a:cubicBezTo>
                <a:cubicBezTo>
                  <a:pt x="9764644" y="3531709"/>
                  <a:pt x="9785234" y="3814795"/>
                  <a:pt x="9637536" y="4008670"/>
                </a:cubicBezTo>
                <a:cubicBezTo>
                  <a:pt x="9471038" y="4227222"/>
                  <a:pt x="9192646" y="4282538"/>
                  <a:pt x="9021352" y="4152044"/>
                </a:cubicBezTo>
                <a:cubicBezTo>
                  <a:pt x="9021352" y="4152044"/>
                  <a:pt x="9021352" y="4152044"/>
                  <a:pt x="7009448" y="2619328"/>
                </a:cubicBezTo>
                <a:cubicBezTo>
                  <a:pt x="6838156" y="2488833"/>
                  <a:pt x="6817566" y="2205746"/>
                  <a:pt x="6984064" y="1987194"/>
                </a:cubicBezTo>
                <a:cubicBezTo>
                  <a:pt x="7076376" y="1866022"/>
                  <a:pt x="7219740" y="1798975"/>
                  <a:pt x="7356102" y="1797588"/>
                </a:cubicBezTo>
                <a:close/>
                <a:moveTo>
                  <a:pt x="8626238" y="1077861"/>
                </a:moveTo>
                <a:cubicBezTo>
                  <a:pt x="8710866" y="1079170"/>
                  <a:pt x="8795034" y="1105687"/>
                  <a:pt x="8867664" y="1161018"/>
                </a:cubicBezTo>
                <a:cubicBezTo>
                  <a:pt x="8867664" y="1161018"/>
                  <a:pt x="8867664" y="1161018"/>
                  <a:pt x="9942284" y="1979689"/>
                </a:cubicBezTo>
                <a:cubicBezTo>
                  <a:pt x="10135964" y="2127242"/>
                  <a:pt x="10157008" y="2410678"/>
                  <a:pt x="10009308" y="2604557"/>
                </a:cubicBezTo>
                <a:cubicBezTo>
                  <a:pt x="9842808" y="2823111"/>
                  <a:pt x="9563958" y="2878081"/>
                  <a:pt x="9370276" y="2730530"/>
                </a:cubicBezTo>
                <a:cubicBezTo>
                  <a:pt x="9370276" y="2730530"/>
                  <a:pt x="9370276" y="2730530"/>
                  <a:pt x="8295656" y="1911858"/>
                </a:cubicBezTo>
                <a:cubicBezTo>
                  <a:pt x="8101974" y="1764307"/>
                  <a:pt x="8084054" y="1483251"/>
                  <a:pt x="8250554" y="1264696"/>
                </a:cubicBezTo>
                <a:cubicBezTo>
                  <a:pt x="8342868" y="1143522"/>
                  <a:pt x="8485190" y="1075680"/>
                  <a:pt x="8626238" y="1077861"/>
                </a:cubicBezTo>
                <a:close/>
                <a:moveTo>
                  <a:pt x="9447378" y="1"/>
                </a:moveTo>
                <a:cubicBezTo>
                  <a:pt x="9532998" y="9"/>
                  <a:pt x="9617166" y="26526"/>
                  <a:pt x="9689796" y="81858"/>
                </a:cubicBezTo>
                <a:cubicBezTo>
                  <a:pt x="9689796" y="81858"/>
                  <a:pt x="9689796" y="81858"/>
                  <a:pt x="10764416" y="900529"/>
                </a:cubicBezTo>
                <a:cubicBezTo>
                  <a:pt x="10958096" y="1048080"/>
                  <a:pt x="10979140" y="1331516"/>
                  <a:pt x="10812642" y="1550070"/>
                </a:cubicBezTo>
                <a:cubicBezTo>
                  <a:pt x="10664940" y="1743949"/>
                  <a:pt x="10386090" y="1798919"/>
                  <a:pt x="10192408" y="1651368"/>
                </a:cubicBezTo>
                <a:cubicBezTo>
                  <a:pt x="10192408" y="1651368"/>
                  <a:pt x="10192408" y="1651368"/>
                  <a:pt x="9117788" y="832697"/>
                </a:cubicBezTo>
                <a:cubicBezTo>
                  <a:pt x="8924106" y="685146"/>
                  <a:pt x="8906186" y="404090"/>
                  <a:pt x="9053888" y="210211"/>
                </a:cubicBezTo>
                <a:cubicBezTo>
                  <a:pt x="9157950" y="73615"/>
                  <a:pt x="9304680" y="-11"/>
                  <a:pt x="9447378" y="1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1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Lato Light" charset="0"/>
              <a:ea typeface="Lato Light" charset="0"/>
              <a:cs typeface="Lato Light" charset="0"/>
            </a:endParaRPr>
          </a:p>
        </p:txBody>
      </p:sp>
    </p:spTree>
  </p:cSld>
  <p:clrMapOvr>
    <a:masterClrMapping/>
  </p:clrMapOvr>
  <p:transition spd="slow" advTm="3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09600"/>
            <a:ext cx="1138766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1"/>
          </a:xfrm>
        </p:spPr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1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3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8" y="49108"/>
            <a:ext cx="2079413" cy="13521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67" b="94000" l="8683" r="89820">
                        <a14:foregroundMark x1="52695" y1="7667" x2="38922" y2="11333"/>
                        <a14:foregroundMark x1="77844" y1="29333" x2="82934" y2="40000"/>
                        <a14:foregroundMark x1="79042" y1="30000" x2="81437" y2="30667"/>
                        <a14:foregroundMark x1="75749" y1="28333" x2="84431" y2="35333"/>
                        <a14:foregroundMark x1="51796" y1="10333" x2="65868" y2="16667"/>
                        <a14:foregroundMark x1="65868" y1="16667" x2="65868" y2="16667"/>
                        <a14:foregroundMark x1="52695" y1="13667" x2="36228" y2="14000"/>
                        <a14:foregroundMark x1="36228" y1="14000" x2="15269" y2="37667"/>
                        <a14:foregroundMark x1="9281" y1="44667" x2="9281" y2="53667"/>
                        <a14:foregroundMark x1="37126" y1="91667" x2="53593" y2="94000"/>
                        <a14:foregroundMark x1="53593" y1="94000" x2="56886" y2="92000"/>
                        <a14:foregroundMark x1="89820" y1="48000" x2="88922" y2="52667"/>
                        <a14:foregroundMark x1="50000" y1="20000" x2="56886" y2="82000"/>
                        <a14:foregroundMark x1="29042" y1="29667" x2="57784" y2="74333"/>
                        <a14:foregroundMark x1="59581" y1="29000" x2="76946" y2="56667"/>
                        <a14:foregroundMark x1="59880" y1="51667" x2="67665" y2="69667"/>
                        <a14:foregroundMark x1="60778" y1="42667" x2="60778" y2="42667"/>
                        <a14:foregroundMark x1="59581" y1="40667" x2="64970" y2="51333"/>
                        <a14:foregroundMark x1="24551" y1="33667" x2="38323" y2="66333"/>
                        <a14:foregroundMark x1="22455" y1="56667" x2="40120" y2="68667"/>
                        <a14:foregroundMark x1="16467" y1="30667" x2="16467" y2="38000"/>
                        <a14:foregroundMark x1="42814" y1="89000" x2="59880" y2="90667"/>
                        <a14:foregroundMark x1="18862" y1="22000" x2="25449" y2="22000"/>
                        <a14:foregroundMark x1="59880" y1="22667" x2="46407" y2="5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221" y="59245"/>
            <a:ext cx="1496320" cy="13440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ageCurlDouble"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DF3104-8CA8-4808-99F7-D01F0417A99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F2068DC-1DFE-48F0-83E1-1190178239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ageCurlDouble"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latin typeface="Calibri" panose="020F050202020403020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latin typeface="Calibri" panose="020F050202020403020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2004ACD-0301-44FA-A3FB-CF5BB19FCA70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3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0" y="1333500"/>
            <a:ext cx="12192000" cy="552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ko-KR" altLang="en-US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0" y="963613"/>
            <a:ext cx="12192000" cy="366713"/>
          </a:xfrm>
          <a:prstGeom prst="rect">
            <a:avLst/>
          </a:prstGeom>
          <a:gradFill flip="none" rotWithShape="1">
            <a:gsLst>
              <a:gs pos="0">
                <a:srgbClr val="7B5A85"/>
              </a:gs>
              <a:gs pos="100000">
                <a:srgbClr val="C35954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ko-KR" altLang="en-US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3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490575" y="-33337"/>
            <a:ext cx="22045613" cy="477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9713" y="5445125"/>
            <a:ext cx="14063663" cy="352583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rotWithShape="0">
          <a:gsLst>
            <a:gs pos="0">
              <a:srgbClr val="F4F4F4">
                <a:alpha val="100000"/>
              </a:srgbClr>
            </a:gs>
            <a:gs pos="35001">
              <a:srgbClr val="D4D4D4">
                <a:alpha val="100000"/>
              </a:srgbClr>
            </a:gs>
            <a:gs pos="100000">
              <a:srgbClr val="BABBBB">
                <a:alpha val="100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:\Temp\400页超强PPT模板\花PNG\65789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472549">
            <a:off x="11288713" y="-6591300"/>
            <a:ext cx="4146551" cy="92408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6" descr="F:\Temp\400页超强PPT模板\花PNG\65789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9390624">
            <a:off x="-2208212" y="-4518025"/>
            <a:ext cx="2946400" cy="656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104901" y="1877844"/>
            <a:ext cx="5143499" cy="3673551"/>
          </a:xfrm>
          <a:custGeom>
            <a:avLst/>
            <a:gdLst>
              <a:gd name="connsiteX0" fmla="*/ 0 w 5143499"/>
              <a:gd name="connsiteY0" fmla="*/ 0 h 3673551"/>
              <a:gd name="connsiteX1" fmla="*/ 5143499 w 5143499"/>
              <a:gd name="connsiteY1" fmla="*/ 0 h 3673551"/>
              <a:gd name="connsiteX2" fmla="*/ 5143499 w 5143499"/>
              <a:gd name="connsiteY2" fmla="*/ 3673551 h 3673551"/>
              <a:gd name="connsiteX3" fmla="*/ 0 w 5143499"/>
              <a:gd name="connsiteY3" fmla="*/ 3673551 h 367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499" h="3673551">
                <a:moveTo>
                  <a:pt x="0" y="0"/>
                </a:moveTo>
                <a:lnTo>
                  <a:pt x="5143499" y="0"/>
                </a:lnTo>
                <a:lnTo>
                  <a:pt x="5143499" y="3673551"/>
                </a:lnTo>
                <a:lnTo>
                  <a:pt x="0" y="36735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3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1" Type="http://schemas.openxmlformats.org/officeDocument/2006/relationships/theme" Target="../theme/theme2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Normal" panose="020B0400000000000000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思源黑体 Normal" panose="020B0400000000000000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ageCurlDouble"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Normal" panose="020B0400000000000000" pitchFamily="34" charset="-122"/>
          <a:ea typeface="思源黑体 Normal" panose="020B0400000000000000" pitchFamily="34" charset="-122"/>
          <a:cs typeface="思源黑体 Normal" panose="020B0400000000000000" pitchFamily="3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Normal" panose="020B0400000000000000" pitchFamily="34" charset="-122"/>
          <a:ea typeface="思源黑体 Normal" panose="020B0400000000000000" pitchFamily="34" charset="-122"/>
          <a:cs typeface="思源黑体 Normal" panose="020B0400000000000000" pitchFamily="3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Normal" panose="020B0400000000000000" pitchFamily="34" charset="-122"/>
          <a:ea typeface="思源黑体 Normal" panose="020B0400000000000000" pitchFamily="34" charset="-122"/>
          <a:cs typeface="思源黑体 Normal" panose="020B0400000000000000" pitchFamily="3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Normal" panose="020B0400000000000000" pitchFamily="34" charset="-122"/>
          <a:ea typeface="思源黑体 Normal" panose="020B0400000000000000" pitchFamily="34" charset="-122"/>
          <a:cs typeface="思源黑体 Normal" panose="020B0400000000000000" pitchFamily="3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Normal" panose="020B0400000000000000" pitchFamily="34" charset="-122"/>
          <a:ea typeface="思源黑体 Normal" panose="020B0400000000000000" pitchFamily="34" charset="-122"/>
          <a:cs typeface="思源黑体 Normal" panose="020B0400000000000000" pitchFamily="3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Normal" panose="020B0400000000000000" pitchFamily="34" charset="-122"/>
          <a:ea typeface="思源黑体 Normal" panose="020B0400000000000000" pitchFamily="34" charset="-122"/>
          <a:cs typeface="思源黑体 Normal" panose="020B0400000000000000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 6"/>
          <p:cNvSpPr txBox="1">
            <a:spLocks noChangeArrowheads="1"/>
          </p:cNvSpPr>
          <p:nvPr userDrawn="1"/>
        </p:nvSpPr>
        <p:spPr bwMode="auto">
          <a:xfrm>
            <a:off x="4318000" y="2971800"/>
            <a:ext cx="3556000" cy="2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PPT</a:t>
            </a:r>
            <a:r>
              <a:rPr kumimoji="0" lang="zh-CN" altLang="en-US" sz="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zh-CN" altLang="en-US" sz="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等线" panose="02010600030101010101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等线" panose="02010600030101010101" charset="-122"/>
              </a:rPr>
              <a:t>ibaotu.com</a:t>
            </a: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等线" panose="02010600030101010101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</p:sldLayoutIdLst>
  <p:transition spd="slow" advTm="3000">
    <p:dissolv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75.xml"/><Relationship Id="rId2" Type="http://schemas.openxmlformats.org/officeDocument/2006/relationships/image" Target="../media/image22.png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21.GIF"/><Relationship Id="rId5" Type="http://schemas.openxmlformats.org/officeDocument/2006/relationships/tags" Target="../tags/tag79.xml"/><Relationship Id="rId4" Type="http://schemas.openxmlformats.org/officeDocument/2006/relationships/image" Target="../media/image20.pn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image" Target="../media/image21.GIF"/><Relationship Id="rId5" Type="http://schemas.openxmlformats.org/officeDocument/2006/relationships/tags" Target="../tags/tag89.xml"/><Relationship Id="rId4" Type="http://schemas.openxmlformats.org/officeDocument/2006/relationships/image" Target="../media/image20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tags" Target="../tags/tag8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image" Target="../media/image21.GIF"/><Relationship Id="rId5" Type="http://schemas.openxmlformats.org/officeDocument/2006/relationships/tags" Target="../tags/tag99.xml"/><Relationship Id="rId4" Type="http://schemas.openxmlformats.org/officeDocument/2006/relationships/image" Target="../media/image20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tags" Target="../tags/tag9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image" Target="../media/image21.GIF"/><Relationship Id="rId5" Type="http://schemas.openxmlformats.org/officeDocument/2006/relationships/tags" Target="../tags/tag108.xml"/><Relationship Id="rId4" Type="http://schemas.openxmlformats.org/officeDocument/2006/relationships/image" Target="../media/image20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112.xml"/><Relationship Id="rId1" Type="http://schemas.openxmlformats.org/officeDocument/2006/relationships/tags" Target="../tags/tag10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image" Target="../media/image21.GIF"/><Relationship Id="rId5" Type="http://schemas.openxmlformats.org/officeDocument/2006/relationships/tags" Target="../tags/tag116.xml"/><Relationship Id="rId4" Type="http://schemas.openxmlformats.org/officeDocument/2006/relationships/image" Target="../media/image20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image" Target="../media/image21.GIF"/><Relationship Id="rId5" Type="http://schemas.openxmlformats.org/officeDocument/2006/relationships/tags" Target="../tags/tag125.xml"/><Relationship Id="rId4" Type="http://schemas.openxmlformats.org/officeDocument/2006/relationships/image" Target="../media/image20.png"/><Relationship Id="rId3" Type="http://schemas.openxmlformats.org/officeDocument/2006/relationships/tags" Target="../tags/tag124.xml"/><Relationship Id="rId22" Type="http://schemas.openxmlformats.org/officeDocument/2006/relationships/slideLayout" Target="../slideLayouts/slideLayout5.xml"/><Relationship Id="rId21" Type="http://schemas.openxmlformats.org/officeDocument/2006/relationships/tags" Target="../tags/tag140.xml"/><Relationship Id="rId20" Type="http://schemas.openxmlformats.org/officeDocument/2006/relationships/tags" Target="../tags/tag139.xml"/><Relationship Id="rId2" Type="http://schemas.openxmlformats.org/officeDocument/2006/relationships/tags" Target="../tags/tag123.xml"/><Relationship Id="rId19" Type="http://schemas.openxmlformats.org/officeDocument/2006/relationships/tags" Target="../tags/tag138.xml"/><Relationship Id="rId18" Type="http://schemas.openxmlformats.org/officeDocument/2006/relationships/tags" Target="../tags/tag137.xml"/><Relationship Id="rId17" Type="http://schemas.openxmlformats.org/officeDocument/2006/relationships/tags" Target="../tags/tag136.xml"/><Relationship Id="rId16" Type="http://schemas.openxmlformats.org/officeDocument/2006/relationships/tags" Target="../tags/tag135.xml"/><Relationship Id="rId15" Type="http://schemas.openxmlformats.org/officeDocument/2006/relationships/tags" Target="../tags/tag134.xml"/><Relationship Id="rId14" Type="http://schemas.openxmlformats.org/officeDocument/2006/relationships/tags" Target="../tags/tag13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tags" Target="../tags/tag12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image" Target="../media/image21.GIF"/><Relationship Id="rId5" Type="http://schemas.openxmlformats.org/officeDocument/2006/relationships/tags" Target="../tags/tag144.xml"/><Relationship Id="rId4" Type="http://schemas.openxmlformats.org/officeDocument/2006/relationships/image" Target="../media/image20.png"/><Relationship Id="rId3" Type="http://schemas.openxmlformats.org/officeDocument/2006/relationships/tags" Target="../tags/tag143.xml"/><Relationship Id="rId20" Type="http://schemas.openxmlformats.org/officeDocument/2006/relationships/slideLayout" Target="../slideLayouts/slideLayout5.xml"/><Relationship Id="rId2" Type="http://schemas.openxmlformats.org/officeDocument/2006/relationships/tags" Target="../tags/tag142.xml"/><Relationship Id="rId19" Type="http://schemas.openxmlformats.org/officeDocument/2006/relationships/tags" Target="../tags/tag157.xml"/><Relationship Id="rId18" Type="http://schemas.openxmlformats.org/officeDocument/2006/relationships/tags" Target="../tags/tag156.xml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tags" Target="../tags/tag14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../media/image21.GIF"/><Relationship Id="rId5" Type="http://schemas.openxmlformats.org/officeDocument/2006/relationships/tags" Target="../tags/tag161.xml"/><Relationship Id="rId4" Type="http://schemas.openxmlformats.org/officeDocument/2006/relationships/image" Target="../media/image20.png"/><Relationship Id="rId3" Type="http://schemas.openxmlformats.org/officeDocument/2006/relationships/tags" Target="../tags/tag160.xml"/><Relationship Id="rId23" Type="http://schemas.openxmlformats.org/officeDocument/2006/relationships/slideLayout" Target="../slideLayouts/slideLayout5.xml"/><Relationship Id="rId22" Type="http://schemas.openxmlformats.org/officeDocument/2006/relationships/tags" Target="../tags/tag176.xml"/><Relationship Id="rId21" Type="http://schemas.openxmlformats.org/officeDocument/2006/relationships/tags" Target="../tags/tag175.xml"/><Relationship Id="rId20" Type="http://schemas.openxmlformats.org/officeDocument/2006/relationships/tags" Target="../tags/tag174.xml"/><Relationship Id="rId2" Type="http://schemas.openxmlformats.org/officeDocument/2006/relationships/tags" Target="../tags/tag159.xml"/><Relationship Id="rId19" Type="http://schemas.openxmlformats.org/officeDocument/2006/relationships/tags" Target="../tags/tag173.xml"/><Relationship Id="rId18" Type="http://schemas.openxmlformats.org/officeDocument/2006/relationships/tags" Target="../tags/tag172.xml"/><Relationship Id="rId17" Type="http://schemas.openxmlformats.org/officeDocument/2006/relationships/tags" Target="../tags/tag171.xml"/><Relationship Id="rId16" Type="http://schemas.openxmlformats.org/officeDocument/2006/relationships/tags" Target="../tags/tag170.xml"/><Relationship Id="rId15" Type="http://schemas.openxmlformats.org/officeDocument/2006/relationships/tags" Target="../tags/tag169.xml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image" Target="../media/image23.png"/><Relationship Id="rId1" Type="http://schemas.openxmlformats.org/officeDocument/2006/relationships/tags" Target="../tags/tag15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15.png"/><Relationship Id="rId7" Type="http://schemas.openxmlformats.org/officeDocument/2006/relationships/tags" Target="../tags/tag5.xml"/><Relationship Id="rId6" Type="http://schemas.openxmlformats.org/officeDocument/2006/relationships/image" Target="../media/image14.jpe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3.png"/><Relationship Id="rId14" Type="http://schemas.openxmlformats.org/officeDocument/2006/relationships/slideLayout" Target="../slideLayouts/slideLayout2.xml"/><Relationship Id="rId13" Type="http://schemas.microsoft.com/office/2007/relationships/hdphoto" Target="../media/image19.wdp"/><Relationship Id="rId12" Type="http://schemas.openxmlformats.org/officeDocument/2006/relationships/image" Target="../media/image18.png"/><Relationship Id="rId11" Type="http://schemas.openxmlformats.org/officeDocument/2006/relationships/image" Target="../media/image17.GIF"/><Relationship Id="rId10" Type="http://schemas.openxmlformats.org/officeDocument/2006/relationships/image" Target="../media/image16.GIF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image" Target="../media/image21.GIF"/><Relationship Id="rId5" Type="http://schemas.openxmlformats.org/officeDocument/2006/relationships/tags" Target="../tags/tag180.xml"/><Relationship Id="rId4" Type="http://schemas.openxmlformats.org/officeDocument/2006/relationships/image" Target="../media/image20.png"/><Relationship Id="rId3" Type="http://schemas.openxmlformats.org/officeDocument/2006/relationships/tags" Target="../tags/tag179.xml"/><Relationship Id="rId27" Type="http://schemas.openxmlformats.org/officeDocument/2006/relationships/slideLayout" Target="../slideLayouts/slideLayout5.xml"/><Relationship Id="rId26" Type="http://schemas.openxmlformats.org/officeDocument/2006/relationships/tags" Target="../tags/tag200.xml"/><Relationship Id="rId25" Type="http://schemas.openxmlformats.org/officeDocument/2006/relationships/tags" Target="../tags/tag199.xml"/><Relationship Id="rId24" Type="http://schemas.openxmlformats.org/officeDocument/2006/relationships/tags" Target="../tags/tag198.xml"/><Relationship Id="rId23" Type="http://schemas.openxmlformats.org/officeDocument/2006/relationships/tags" Target="../tags/tag197.xml"/><Relationship Id="rId22" Type="http://schemas.openxmlformats.org/officeDocument/2006/relationships/tags" Target="../tags/tag196.xml"/><Relationship Id="rId21" Type="http://schemas.openxmlformats.org/officeDocument/2006/relationships/tags" Target="../tags/tag195.xml"/><Relationship Id="rId20" Type="http://schemas.openxmlformats.org/officeDocument/2006/relationships/tags" Target="../tags/tag194.xml"/><Relationship Id="rId2" Type="http://schemas.openxmlformats.org/officeDocument/2006/relationships/tags" Target="../tags/tag178.xml"/><Relationship Id="rId19" Type="http://schemas.openxmlformats.org/officeDocument/2006/relationships/tags" Target="../tags/tag193.xml"/><Relationship Id="rId18" Type="http://schemas.openxmlformats.org/officeDocument/2006/relationships/tags" Target="../tags/tag192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1.GIF"/><Relationship Id="rId6" Type="http://schemas.openxmlformats.org/officeDocument/2006/relationships/tags" Target="../tags/tag208.xml"/><Relationship Id="rId5" Type="http://schemas.openxmlformats.org/officeDocument/2006/relationships/image" Target="../media/image20.png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image" Target="../media/image21.GIF"/><Relationship Id="rId5" Type="http://schemas.openxmlformats.org/officeDocument/2006/relationships/tags" Target="../tags/tag212.xml"/><Relationship Id="rId4" Type="http://schemas.openxmlformats.org/officeDocument/2006/relationships/image" Target="../media/image20.png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0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21.GIF"/><Relationship Id="rId7" Type="http://schemas.openxmlformats.org/officeDocument/2006/relationships/tags" Target="../tags/tag224.xml"/><Relationship Id="rId6" Type="http://schemas.openxmlformats.org/officeDocument/2006/relationships/image" Target="../media/image20.png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image" Target="../media/image21.GIF"/><Relationship Id="rId5" Type="http://schemas.openxmlformats.org/officeDocument/2006/relationships/tags" Target="../tags/tag228.xml"/><Relationship Id="rId4" Type="http://schemas.openxmlformats.org/officeDocument/2006/relationships/image" Target="../media/image20.png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image" Target="../media/image21.GIF"/><Relationship Id="rId5" Type="http://schemas.openxmlformats.org/officeDocument/2006/relationships/tags" Target="../tags/tag234.xml"/><Relationship Id="rId4" Type="http://schemas.openxmlformats.org/officeDocument/2006/relationships/image" Target="../media/image20.png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image" Target="../media/image21.GIF"/><Relationship Id="rId5" Type="http://schemas.openxmlformats.org/officeDocument/2006/relationships/tags" Target="../tags/tag240.xml"/><Relationship Id="rId4" Type="http://schemas.openxmlformats.org/officeDocument/2006/relationships/image" Target="../media/image20.png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244.xml"/><Relationship Id="rId1" Type="http://schemas.openxmlformats.org/officeDocument/2006/relationships/tags" Target="../tags/tag2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image" Target="../media/image21.GIF"/><Relationship Id="rId5" Type="http://schemas.openxmlformats.org/officeDocument/2006/relationships/tags" Target="../tags/tag248.xml"/><Relationship Id="rId4" Type="http://schemas.openxmlformats.org/officeDocument/2006/relationships/image" Target="../media/image20.png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252.xml"/><Relationship Id="rId1" Type="http://schemas.openxmlformats.org/officeDocument/2006/relationships/tags" Target="../tags/tag2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GIF"/><Relationship Id="rId3" Type="http://schemas.openxmlformats.org/officeDocument/2006/relationships/image" Target="../media/image16.GIF"/><Relationship Id="rId2" Type="http://schemas.openxmlformats.org/officeDocument/2006/relationships/image" Target="../media/image25.GIF"/><Relationship Id="rId1" Type="http://schemas.openxmlformats.org/officeDocument/2006/relationships/image" Target="../media/image24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3" Type="http://schemas.openxmlformats.org/officeDocument/2006/relationships/slideLayout" Target="../slideLayouts/slideLayout5.xml"/><Relationship Id="rId22" Type="http://schemas.openxmlformats.org/officeDocument/2006/relationships/tags" Target="../tags/tag38.xml"/><Relationship Id="rId21" Type="http://schemas.openxmlformats.org/officeDocument/2006/relationships/tags" Target="../tags/tag37.xml"/><Relationship Id="rId20" Type="http://schemas.openxmlformats.org/officeDocument/2006/relationships/tags" Target="../tags/tag36.xml"/><Relationship Id="rId2" Type="http://schemas.openxmlformats.org/officeDocument/2006/relationships/tags" Target="../tags/tag18.xml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48.xml"/><Relationship Id="rId1" Type="http://schemas.openxmlformats.org/officeDocument/2006/relationships/tags" Target="../tags/tag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21.GIF"/><Relationship Id="rId11" Type="http://schemas.openxmlformats.org/officeDocument/2006/relationships/tags" Target="../tags/tag60.xml"/><Relationship Id="rId10" Type="http://schemas.openxmlformats.org/officeDocument/2006/relationships/image" Target="../media/image20.png"/><Relationship Id="rId1" Type="http://schemas.openxmlformats.org/officeDocument/2006/relationships/tags" Target="../tags/tag5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image" Target="../media/image21.GIF"/><Relationship Id="rId10" Type="http://schemas.openxmlformats.org/officeDocument/2006/relationships/tags" Target="../tags/tag69.xml"/><Relationship Id="rId1" Type="http://schemas.openxmlformats.org/officeDocument/2006/relationships/tags" Target="../tags/tag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ageCurlDouble"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5"/>
          <p:cNvSpPr txBox="1"/>
          <p:nvPr>
            <p:custDataLst>
              <p:tags r:id="rId1"/>
            </p:custDataLst>
          </p:nvPr>
        </p:nvSpPr>
        <p:spPr>
          <a:xfrm>
            <a:off x="4721459" y="1824355"/>
            <a:ext cx="284379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latin typeface="义启紫水晶体" panose="02010601030101010101" charset="-128"/>
                <a:ea typeface="义启紫水晶体" panose="02010601030101010101" charset="-128"/>
              </a:rPr>
              <a:t>STEP 2</a:t>
            </a:r>
            <a:endParaRPr lang="en-US" altLang="zh-CN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  <a:latin typeface="义启紫水晶体" panose="02010601030101010101" charset="-128"/>
              <a:ea typeface="义启紫水晶体" panose="02010601030101010101" charset="-128"/>
            </a:endParaRPr>
          </a:p>
        </p:txBody>
      </p:sp>
      <p:sp>
        <p:nvSpPr>
          <p:cNvPr id="5" name="文本框 1"/>
          <p:cNvSpPr txBox="1"/>
          <p:nvPr>
            <p:custDataLst>
              <p:tags r:id="rId2"/>
            </p:custDataLst>
          </p:nvPr>
        </p:nvSpPr>
        <p:spPr>
          <a:xfrm>
            <a:off x="1743075" y="2924175"/>
            <a:ext cx="891857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语境意识</a:t>
            </a:r>
            <a:r>
              <a:rPr lang="en-US" altLang="zh-CN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找出线索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 spd="slow" advTm="3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3081655" y="2139315"/>
            <a:ext cx="4947920" cy="4248785"/>
          </a:xfrm>
          <a:prstGeom prst="rect">
            <a:avLst/>
          </a:prstGeom>
        </p:spPr>
      </p:pic>
      <p:sp>
        <p:nvSpPr>
          <p:cNvPr id="12" name="矩形 12"/>
          <p:cNvSpPr/>
          <p:nvPr>
            <p:custDataLst>
              <p:tags r:id="rId3"/>
            </p:custDataLst>
          </p:nvPr>
        </p:nvSpPr>
        <p:spPr>
          <a:xfrm>
            <a:off x="344170" y="467360"/>
            <a:ext cx="1150429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400" b="1" dirty="0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Analyse</a:t>
            </a:r>
            <a:r>
              <a:rPr lang="en-US" altLang="zh-CN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and discover the clues in the following samples and then infer your answers:</a:t>
            </a:r>
            <a:endParaRPr lang="en-US" altLang="zh-CN" sz="4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6209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方法一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: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语境暗示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" name="文本框 6"/>
          <p:cNvSpPr txBox="1"/>
          <p:nvPr>
            <p:custDataLst>
              <p:tags r:id="rId7"/>
            </p:custDataLst>
          </p:nvPr>
        </p:nvSpPr>
        <p:spPr>
          <a:xfrm>
            <a:off x="744855" y="2035810"/>
            <a:ext cx="1095121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"My name is..." The words stuck in my throat as I shook a stranger's hand. I </a:t>
            </a:r>
            <a:r>
              <a:rPr lang="en-US" altLang="zh-CN" sz="3200" u="sng">
                <a:latin typeface="Times New Roman" panose="02020603050405020304" charset="0"/>
                <a:cs typeface="Times New Roman" panose="02020603050405020304" charset="0"/>
              </a:rPr>
              <a:t>  21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 to say my name, "Pheeeeeetttt!"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21. A. refused      B. decided       C. planned       D. managed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6" name="文本框 7"/>
          <p:cNvSpPr txBox="1"/>
          <p:nvPr>
            <p:custDataLst>
              <p:tags r:id="rId8"/>
            </p:custDataLst>
          </p:nvPr>
        </p:nvSpPr>
        <p:spPr>
          <a:xfrm>
            <a:off x="8726170" y="4872990"/>
            <a:ext cx="2015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设法做成某事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8" name="直接箭头连接符 17"/>
          <p:cNvCxnSpPr/>
          <p:nvPr>
            <p:custDataLst>
              <p:tags r:id="rId9"/>
            </p:custDataLst>
          </p:nvPr>
        </p:nvCxnSpPr>
        <p:spPr>
          <a:xfrm>
            <a:off x="6900059" y="2666499"/>
            <a:ext cx="1510665" cy="1313815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圆角矩形 9"/>
          <p:cNvSpPr/>
          <p:nvPr>
            <p:custDataLst>
              <p:tags r:id="rId10"/>
            </p:custDataLst>
          </p:nvPr>
        </p:nvSpPr>
        <p:spPr>
          <a:xfrm>
            <a:off x="8495030" y="4030980"/>
            <a:ext cx="2246630" cy="52197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9" name="Oval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68345" y="1956435"/>
            <a:ext cx="5121910" cy="69215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10" name="Oval 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172960" y="2465705"/>
            <a:ext cx="2889250" cy="69215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1371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方法二：词汇复现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原词，同义词，近义词，同源词，上下义词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Tx/>
            </a:pP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4"/>
          <p:cNvSpPr txBox="1"/>
          <p:nvPr>
            <p:custDataLst>
              <p:tags r:id="rId7"/>
            </p:custDataLst>
          </p:nvPr>
        </p:nvSpPr>
        <p:spPr>
          <a:xfrm>
            <a:off x="565150" y="1139190"/>
            <a:ext cx="11096625" cy="5775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 Para2: </a:t>
            </a:r>
            <a:r>
              <a:rPr sz="32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We had decided on key items for the 42. ________ we were moving to in town, donated what we could, and rented a place to 43. ________ our supposedly important objects.</a:t>
            </a:r>
            <a:endParaRPr sz="3200" dirty="0">
              <a:latin typeface="Times New Roman" panose="02020603050405020304" charset="0"/>
              <a:ea typeface="华文新魏" pitchFamily="2" charset="-122"/>
              <a:cs typeface="Times New Roman" panose="02020603050405020304" charset="0"/>
              <a:sym typeface="+mn-ea"/>
            </a:endParaRPr>
          </a:p>
          <a:p>
            <a:pPr marL="0" lvl="1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222222"/>
                </a:solidFill>
                <a:latin typeface="Times New Roman" panose="02020603050405020304" charset="0"/>
                <a:ea typeface="Microsoft YaHei UI" panose="020B0503020204020204" charset="-122"/>
                <a:cs typeface="Times New Roman" panose="02020603050405020304" charset="0"/>
              </a:rPr>
              <a:t>     Para 5: </a:t>
            </a:r>
            <a:r>
              <a:rPr sz="32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I sit in my apartment today, loving each of the 53. ________ that share our small space.</a:t>
            </a:r>
            <a:endParaRPr sz="3200" dirty="0">
              <a:latin typeface="Times New Roman" panose="02020603050405020304" charset="0"/>
              <a:ea typeface="华文新魏" pitchFamily="2" charset="-122"/>
              <a:cs typeface="Times New Roman" panose="02020603050405020304" charset="0"/>
              <a:sym typeface="+mn-ea"/>
            </a:endParaRPr>
          </a:p>
          <a:p>
            <a:pPr marL="0" lvl="1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dirty="0">
              <a:solidFill>
                <a:srgbClr val="222222"/>
              </a:solidFill>
              <a:latin typeface="Times New Roman" panose="02020603050405020304" charset="0"/>
              <a:ea typeface="华文新魏" pitchFamily="2" charset="-122"/>
              <a:cs typeface="Times New Roman" panose="02020603050405020304" charset="0"/>
              <a:sym typeface="+mn-ea"/>
            </a:endParaRPr>
          </a:p>
          <a:p>
            <a:pPr marL="0" lvl="1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42	A.   hotel	B.  office	C. cottage	   D.apartment</a:t>
            </a:r>
            <a:endParaRPr lang="en-US" altLang="zh-CN" sz="3200" dirty="0">
              <a:solidFill>
                <a:srgbClr val="222222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zh-CN" altLang="en-US" sz="2800" b="1" dirty="0">
              <a:solidFill>
                <a:srgbClr val="222222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zh-CN" altLang="en-US" sz="2800" b="1" dirty="0">
              <a:solidFill>
                <a:srgbClr val="222222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Oval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8935" y="1734185"/>
            <a:ext cx="4320540" cy="69215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3" name="Oval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13355" y="2874010"/>
            <a:ext cx="4940935" cy="79375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cxnSp>
        <p:nvCxnSpPr>
          <p:cNvPr id="4" name="直接箭头连接符 18"/>
          <p:cNvCxnSpPr/>
          <p:nvPr>
            <p:custDataLst>
              <p:tags r:id="rId10"/>
            </p:custDataLst>
          </p:nvPr>
        </p:nvCxnSpPr>
        <p:spPr>
          <a:xfrm>
            <a:off x="1525790" y="2300509"/>
            <a:ext cx="5382895" cy="2524125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Oval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172960" y="4580890"/>
            <a:ext cx="2520950" cy="96012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7" name="文本框 14"/>
          <p:cNvSpPr txBox="1"/>
          <p:nvPr>
            <p:custDataLst>
              <p:tags r:id="rId12"/>
            </p:custDataLst>
          </p:nvPr>
        </p:nvSpPr>
        <p:spPr>
          <a:xfrm>
            <a:off x="9227820" y="5662295"/>
            <a:ext cx="3244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2">
                    <a:lumMod val="20000"/>
                    <a:lumOff val="80000"/>
                  </a:schemeClr>
                </a:solidFill>
                <a:highlight>
                  <a:srgbClr val="800080"/>
                </a:highlight>
              </a:rPr>
              <a:t>原词复现</a:t>
            </a:r>
            <a:endParaRPr lang="zh-CN" altLang="en-US" sz="3600" b="1">
              <a:solidFill>
                <a:schemeClr val="accent2">
                  <a:lumMod val="20000"/>
                  <a:lumOff val="80000"/>
                </a:schemeClr>
              </a:solidFill>
              <a:highlight>
                <a:srgbClr val="800080"/>
              </a:highlight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1371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方法二：词汇复现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原词，同义词，近义词，同源词，上下义词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Tx/>
            </a:pP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4"/>
          <p:cNvSpPr txBox="1"/>
          <p:nvPr>
            <p:custDataLst>
              <p:tags r:id="rId7"/>
            </p:custDataLst>
          </p:nvPr>
        </p:nvSpPr>
        <p:spPr>
          <a:xfrm>
            <a:off x="368935" y="1139190"/>
            <a:ext cx="11454130" cy="5406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lang="zh-CN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2025</a:t>
            </a:r>
            <a:r>
              <a:rPr lang="zh-CN" altLang="en-US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年新高考</a:t>
            </a:r>
            <a:r>
              <a:rPr lang="en-US" altLang="zh-CN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II</a:t>
            </a:r>
            <a:r>
              <a:rPr lang="zh-CN" altLang="en-US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卷</a:t>
            </a:r>
            <a:r>
              <a:rPr lang="zh-CN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Evelyn Donohue is a 65-year-old grandma. She only started to</a:t>
            </a:r>
            <a:r>
              <a:rPr lang="en-US" altLang="zh-CN" sz="3200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41  </a:t>
            </a: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seven years ago after having a</a:t>
            </a:r>
            <a:r>
              <a:rPr lang="en-US" altLang="zh-CN" sz="3200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42   </a:t>
            </a: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call. She'd been struggling with eating disorders and health issues, which </a:t>
            </a:r>
            <a:r>
              <a:rPr lang="en-US" altLang="zh-CN" sz="3200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43  </a:t>
            </a: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led her to getting surgery. After that experience, she knew that she needed to make a </a:t>
            </a:r>
            <a:r>
              <a:rPr lang="en-US" altLang="zh-CN" sz="3200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44   </a:t>
            </a: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. Determined to turn her life around, Ms Donohue began to work out and follow a</a:t>
            </a:r>
            <a:r>
              <a:rPr lang="en-US" altLang="zh-CN" sz="3200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45  </a:t>
            </a: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lifestyle, before discovering a </a:t>
            </a:r>
            <a:r>
              <a:rPr lang="en-US" altLang="zh-CN" sz="3200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46  </a:t>
            </a: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for weightlifting. </a:t>
            </a:r>
            <a:endParaRPr lang="en-US" altLang="zh-CN" sz="32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32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41	A.write	  	B.travel    	    C.exercise       	D.  recover</a:t>
            </a:r>
            <a:endParaRPr lang="en-US" altLang="zh-CN" sz="3200" b="1" dirty="0">
              <a:solidFill>
                <a:srgbClr val="222222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dirty="0">
              <a:solidFill>
                <a:srgbClr val="222222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Oval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41900" y="4062095"/>
            <a:ext cx="3588385" cy="756285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cxnSp>
        <p:nvCxnSpPr>
          <p:cNvPr id="13" name="直接箭头连接符 18"/>
          <p:cNvCxnSpPr/>
          <p:nvPr>
            <p:custDataLst>
              <p:tags r:id="rId9"/>
            </p:custDataLst>
          </p:nvPr>
        </p:nvCxnSpPr>
        <p:spPr>
          <a:xfrm>
            <a:off x="5773940" y="2301144"/>
            <a:ext cx="1294130" cy="3190240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Oval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93790" y="5214620"/>
            <a:ext cx="2359025" cy="91059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7" name="文本框 14"/>
          <p:cNvSpPr txBox="1"/>
          <p:nvPr>
            <p:custDataLst>
              <p:tags r:id="rId11"/>
            </p:custDataLst>
          </p:nvPr>
        </p:nvSpPr>
        <p:spPr>
          <a:xfrm>
            <a:off x="9227820" y="6029960"/>
            <a:ext cx="2575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2">
                    <a:lumMod val="20000"/>
                    <a:lumOff val="80000"/>
                  </a:schemeClr>
                </a:solidFill>
                <a:highlight>
                  <a:srgbClr val="800080"/>
                </a:highlight>
              </a:rPr>
              <a:t>近义词复现</a:t>
            </a:r>
            <a:endParaRPr lang="zh-CN" altLang="en-US" sz="3600" b="1">
              <a:solidFill>
                <a:schemeClr val="accent2">
                  <a:lumMod val="20000"/>
                  <a:lumOff val="80000"/>
                </a:schemeClr>
              </a:solidFill>
              <a:highlight>
                <a:srgbClr val="800080"/>
              </a:highlight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1371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方法二：词汇复现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原词，同义词，近义词，同源词，上下义词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Tx/>
            </a:pP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" name="文本框 4"/>
          <p:cNvSpPr txBox="1"/>
          <p:nvPr>
            <p:custDataLst>
              <p:tags r:id="rId7"/>
            </p:custDataLst>
          </p:nvPr>
        </p:nvSpPr>
        <p:spPr>
          <a:xfrm>
            <a:off x="351155" y="1475740"/>
            <a:ext cx="11454130" cy="3412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Times New Roman" panose="02020603050405020304"/>
                <a:ea typeface="Times New Roman" panose="02020603050405020304"/>
                <a:sym typeface="+mn-ea"/>
              </a:rPr>
              <a:t>3.  (2022年II卷)</a:t>
            </a:r>
            <a:endParaRPr lang="en-US" altLang="zh-CN" sz="3600">
              <a:latin typeface="Times New Roman" panose="02020603050405020304"/>
              <a:ea typeface="Times New Roman" panose="02020603050405020304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Times New Roman" panose="02020603050405020304"/>
                <a:ea typeface="Times New Roman" panose="02020603050405020304"/>
                <a:sym typeface="+mn-ea"/>
              </a:rPr>
              <a:t>It might sound like one long, expensive vacation, but the couple has an unusual way to make their travel_______</a:t>
            </a:r>
            <a:endParaRPr lang="en-US" altLang="zh-CN" sz="3600"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600" b="1">
              <a:solidFill>
                <a:schemeClr val="accent2">
                  <a:lumMod val="20000"/>
                  <a:lumOff val="80000"/>
                </a:schemeClr>
              </a:solidFill>
              <a:highlight>
                <a:srgbClr val="800080"/>
              </a:highlight>
              <a:sym typeface="+mn-ea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en-US" altLang="zh-CN" sz="3600" b="1" dirty="0">
                <a:latin typeface="Times New Roman" panose="02020603050405020304" charset="0"/>
                <a:cs typeface="Times New Roman" panose="02020603050405020304" charset="0"/>
              </a:rPr>
              <a:t> A. safe      B. busy      C. helpful       D. affordable</a:t>
            </a:r>
            <a:endParaRPr lang="en-US" altLang="zh-CN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1" name="Oval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80455" y="2101850"/>
            <a:ext cx="2116455" cy="85217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72" name="Oval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50785" y="4229100"/>
            <a:ext cx="2838450" cy="88138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73" name="文本框 17"/>
          <p:cNvSpPr txBox="1"/>
          <p:nvPr>
            <p:custDataLst>
              <p:tags r:id="rId10"/>
            </p:custDataLst>
          </p:nvPr>
        </p:nvSpPr>
        <p:spPr>
          <a:xfrm>
            <a:off x="8933815" y="5410200"/>
            <a:ext cx="2686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chemeClr val="accent2">
                    <a:lumMod val="20000"/>
                    <a:lumOff val="80000"/>
                  </a:schemeClr>
                </a:solidFill>
                <a:highlight>
                  <a:srgbClr val="800080"/>
                </a:highlight>
              </a:rPr>
              <a:t>反义词复现</a:t>
            </a:r>
            <a:endParaRPr lang="zh-CN" altLang="en-US" sz="3600" b="1">
              <a:solidFill>
                <a:schemeClr val="accent2">
                  <a:lumMod val="20000"/>
                  <a:lumOff val="80000"/>
                </a:schemeClr>
              </a:solidFill>
              <a:highlight>
                <a:srgbClr val="800080"/>
              </a:highlight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1371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方法二：词汇复现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原词，同义词，近义词，同源词，上下义词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Tx/>
            </a:pP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" name="文本框 4"/>
          <p:cNvSpPr txBox="1"/>
          <p:nvPr>
            <p:custDataLst>
              <p:tags r:id="rId7"/>
            </p:custDataLst>
          </p:nvPr>
        </p:nvSpPr>
        <p:spPr>
          <a:xfrm>
            <a:off x="357505" y="1399540"/>
            <a:ext cx="11466195" cy="3895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>
                <a:solidFill>
                  <a:srgbClr val="222222"/>
                </a:solidFill>
                <a:latin typeface="Times New Roman" panose="02020603050405020304" charset="0"/>
                <a:ea typeface="Microsoft YaHei UI" panose="020B0503020204020204" charset="-122"/>
                <a:cs typeface="Times New Roman" panose="02020603050405020304" charset="0"/>
              </a:rPr>
              <a:t>　</a:t>
            </a:r>
            <a:endParaRPr lang="zh-CN" sz="2800">
              <a:solidFill>
                <a:srgbClr val="222222"/>
              </a:solidFill>
              <a:latin typeface="Times New Roman" panose="02020603050405020304" charset="0"/>
              <a:ea typeface="Microsoft YaHei UI" panose="020B0503020204020204" charset="-122"/>
              <a:cs typeface="Times New Roman" panose="02020603050405020304" charset="0"/>
            </a:endParaRPr>
          </a:p>
          <a:p>
            <a:pPr indent="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altLang="zh-CN" sz="3600">
                <a:latin typeface="Times New Roman" panose="02020603050405020304"/>
                <a:ea typeface="Times New Roman" panose="02020603050405020304"/>
                <a:sym typeface="+mn-ea"/>
              </a:rPr>
              <a:t>4.  My best friend Betsy’s father was a manager at Hough Bakeries, which, at Easter time, made little bunny cakes for all its </a:t>
            </a:r>
            <a:r>
              <a:rPr lang="en-US" altLang="zh-CN" sz="3600" u="sng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__________</a:t>
            </a:r>
            <a:r>
              <a:rPr lang="en-US" altLang="zh-CN" sz="3600">
                <a:latin typeface="Times New Roman" panose="02020603050405020304"/>
                <a:ea typeface="Times New Roman" panose="02020603050405020304"/>
                <a:sym typeface="+mn-ea"/>
              </a:rPr>
              <a:t>throughout Cleveland. </a:t>
            </a:r>
            <a:r>
              <a:rPr lang="en-US" altLang="zh-CN" sz="3600" b="1">
                <a:latin typeface="Times New Roman" panose="02020603050405020304"/>
                <a:ea typeface="Times New Roman" panose="02020603050405020304"/>
                <a:sym typeface="+mn-ea"/>
              </a:rPr>
              <a:t> (2021年I卷)</a:t>
            </a:r>
            <a:endParaRPr lang="en-US" altLang="zh-CN" sz="3600" b="1"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indent="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endParaRPr lang="en-US" altLang="zh-CN" sz="3600" b="1"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indent="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altLang="zh-CN" sz="3600" b="1">
                <a:latin typeface="Times New Roman" panose="02020603050405020304"/>
                <a:ea typeface="Times New Roman" panose="02020603050405020304"/>
                <a:sym typeface="+mn-ea"/>
              </a:rPr>
              <a:t>A. stores   B. families    C. schools   D. citizens</a:t>
            </a:r>
            <a:endParaRPr lang="en-US" altLang="zh-CN" sz="3600" b="1">
              <a:latin typeface="Times New Roman" panose="02020603050405020304"/>
              <a:ea typeface="Times New Roman" panose="02020603050405020304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8" name="Oval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8140" y="2493645"/>
            <a:ext cx="1818005" cy="6223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89" name="Oval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24865" y="3061335"/>
            <a:ext cx="756285" cy="572135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90" name="Oval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5285" y="4132580"/>
            <a:ext cx="2080895" cy="91059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91" name="文本框 17"/>
          <p:cNvSpPr txBox="1"/>
          <p:nvPr>
            <p:custDataLst>
              <p:tags r:id="rId11"/>
            </p:custDataLst>
          </p:nvPr>
        </p:nvSpPr>
        <p:spPr>
          <a:xfrm>
            <a:off x="7762875" y="5043170"/>
            <a:ext cx="3532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2">
                    <a:lumMod val="20000"/>
                    <a:lumOff val="80000"/>
                  </a:schemeClr>
                </a:solidFill>
                <a:highlight>
                  <a:srgbClr val="800080"/>
                </a:highlight>
              </a:rPr>
              <a:t>上下义词+代词</a:t>
            </a:r>
            <a:endParaRPr lang="zh-CN" altLang="en-US" sz="3600" b="1">
              <a:solidFill>
                <a:schemeClr val="accent2">
                  <a:lumMod val="20000"/>
                  <a:lumOff val="80000"/>
                </a:schemeClr>
              </a:solidFill>
              <a:highlight>
                <a:srgbClr val="800080"/>
              </a:highlight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方法二：词汇复现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原词，同义词，近义词，同源词，上下义词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Tx/>
            </a:pP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" name="TextBox 7"/>
          <p:cNvSpPr txBox="1"/>
          <p:nvPr>
            <p:custDataLst>
              <p:tags r:id="rId7"/>
            </p:custDataLst>
          </p:nvPr>
        </p:nvSpPr>
        <p:spPr>
          <a:xfrm>
            <a:off x="255270" y="936625"/>
            <a:ext cx="11113770" cy="224536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</a:rPr>
              <a:t>1.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</a:rPr>
              <a:t>Then, the next day I went on my longest run – 15 miles. To be honest, I </a:t>
            </a:r>
            <a:r>
              <a:rPr kumimoji="0" lang="en-US" altLang="zh-CN" sz="2800" b="0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</a:rPr>
              <a:t>   44   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</a:rPr>
              <a:t> it! </a:t>
            </a:r>
            <a:r>
              <a:rPr lang="en-US" altLang="zh-CN" sz="28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Between the girl making my </a:t>
            </a:r>
            <a:r>
              <a:rPr lang="en-US" altLang="zh-CN" sz="2800" u="sng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  achievement </a:t>
            </a:r>
            <a:r>
              <a:rPr lang="en-US" altLang="zh-CN" sz="28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seem small and the pure boredom of jogging, I decided that the only </a:t>
            </a:r>
            <a:r>
              <a:rPr lang="en-US" altLang="zh-CN" sz="2800" u="sng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reason  </a:t>
            </a:r>
            <a:r>
              <a:rPr lang="en-US" altLang="zh-CN" sz="28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I’d ever run again is if a big dog was running after me!(</a:t>
            </a:r>
            <a:r>
              <a:rPr lang="en-US" altLang="zh-CN" sz="2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2024</a:t>
            </a:r>
            <a:r>
              <a:rPr lang="zh-CN" altLang="zh-CN" sz="2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年全国</a:t>
            </a:r>
            <a:r>
              <a:rPr lang="zh-CN" altLang="en-US" sz="2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新课标</a:t>
            </a:r>
            <a:r>
              <a:rPr lang="en-US" altLang="zh-CN" sz="2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I</a:t>
            </a:r>
            <a:r>
              <a:rPr lang="zh-CN" altLang="zh-CN" sz="2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卷</a:t>
            </a:r>
            <a:r>
              <a:rPr lang="en-US" altLang="zh-CN" sz="28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)                       </a:t>
            </a:r>
            <a:endParaRPr lang="en-US" altLang="zh-CN" sz="28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800" b="1" kern="100" dirty="0">
                <a:effectLst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44. A. made	  B. bel</a:t>
            </a:r>
            <a:r>
              <a:rPr lang="en-US" altLang="zh-CN" sz="2800" b="1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ieved       </a:t>
            </a:r>
            <a:r>
              <a:rPr lang="en-US" altLang="zh-CN" sz="2800" b="1" kern="100" dirty="0">
                <a:effectLst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C. hated	</a:t>
            </a:r>
            <a:r>
              <a:rPr lang="en-US" altLang="zh-CN" sz="2800" b="1" kern="100" dirty="0"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     </a:t>
            </a:r>
            <a:r>
              <a:rPr lang="en-US" altLang="zh-CN" sz="2800" b="1" kern="100" dirty="0">
                <a:effectLst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D. deserved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Cambria" panose="02040503050406030204" pitchFamily="18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49" name="圆角矩形 9"/>
          <p:cNvSpPr/>
          <p:nvPr>
            <p:custDataLst>
              <p:tags r:id="rId8"/>
            </p:custDataLst>
          </p:nvPr>
        </p:nvSpPr>
        <p:spPr>
          <a:xfrm>
            <a:off x="255270" y="1882140"/>
            <a:ext cx="3762375" cy="3721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150" name="圆角矩形 9"/>
          <p:cNvSpPr/>
          <p:nvPr>
            <p:custDataLst>
              <p:tags r:id="rId9"/>
            </p:custDataLst>
          </p:nvPr>
        </p:nvSpPr>
        <p:spPr>
          <a:xfrm>
            <a:off x="5552440" y="2701290"/>
            <a:ext cx="1435735" cy="3721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151" name="直接箭头连接符 18"/>
          <p:cNvCxnSpPr/>
          <p:nvPr>
            <p:custDataLst>
              <p:tags r:id="rId10"/>
            </p:custDataLst>
          </p:nvPr>
        </p:nvCxnSpPr>
        <p:spPr>
          <a:xfrm>
            <a:off x="672985" y="2254154"/>
            <a:ext cx="4849495" cy="478790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2" name="文本框 1"/>
          <p:cNvSpPr txBox="1"/>
          <p:nvPr>
            <p:custDataLst>
              <p:tags r:id="rId11"/>
            </p:custDataLst>
          </p:nvPr>
        </p:nvSpPr>
        <p:spPr>
          <a:xfrm>
            <a:off x="255905" y="3119120"/>
            <a:ext cx="117659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2. While high school does not generally encourage students to explore new aspects of life, college sets the stage for that exploration. I myself went through this </a:t>
            </a:r>
            <a:r>
              <a:rPr lang="en-US" altLang="zh-CN" sz="2800" u="sng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  41   </a:t>
            </a:r>
            <a:r>
              <a:rPr lang="en-US" altLang="zh-CN" sz="28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process and found something that has changed my </a:t>
            </a:r>
            <a:r>
              <a:rPr lang="en-US" altLang="zh-CN" sz="2800" u="sng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  42   </a:t>
            </a:r>
            <a:r>
              <a:rPr lang="en-US" altLang="zh-CN" sz="28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experience at college.</a:t>
            </a:r>
            <a:endParaRPr lang="en-US" altLang="zh-CN" sz="2800" kern="1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Cambria" panose="02040503050406030204" pitchFamily="18" charset="0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41. A. searching      B. planning      C. natural            D. formal</a:t>
            </a:r>
            <a:endParaRPr lang="en-US" altLang="zh-CN" sz="2800" b="1" kern="1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Cambria" panose="02040503050406030204" pitchFamily="18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53" name="圆角矩形 9"/>
          <p:cNvSpPr/>
          <p:nvPr>
            <p:custDataLst>
              <p:tags r:id="rId12"/>
            </p:custDataLst>
          </p:nvPr>
        </p:nvSpPr>
        <p:spPr>
          <a:xfrm>
            <a:off x="6646545" y="3639185"/>
            <a:ext cx="1752600" cy="3549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154" name="直接箭头连接符 2"/>
          <p:cNvCxnSpPr/>
          <p:nvPr>
            <p:custDataLst>
              <p:tags r:id="rId13"/>
            </p:custDataLst>
          </p:nvPr>
        </p:nvCxnSpPr>
        <p:spPr>
          <a:xfrm flipH="1">
            <a:off x="2943110" y="3980084"/>
            <a:ext cx="3544570" cy="918845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6" name="圆角矩形 9"/>
          <p:cNvSpPr/>
          <p:nvPr>
            <p:custDataLst>
              <p:tags r:id="rId14"/>
            </p:custDataLst>
          </p:nvPr>
        </p:nvSpPr>
        <p:spPr>
          <a:xfrm>
            <a:off x="799465" y="4931410"/>
            <a:ext cx="2047875" cy="3721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157" name="文本框 4"/>
          <p:cNvSpPr txBox="1"/>
          <p:nvPr>
            <p:custDataLst>
              <p:tags r:id="rId15"/>
            </p:custDataLst>
          </p:nvPr>
        </p:nvSpPr>
        <p:spPr>
          <a:xfrm>
            <a:off x="9167495" y="2197735"/>
            <a:ext cx="2639695" cy="616585"/>
          </a:xfrm>
          <a:prstGeom prst="rect">
            <a:avLst/>
          </a:prstGeom>
        </p:spPr>
        <p:txBody>
          <a:bodyPr>
            <a:noAutofit/>
          </a:bodyPr>
          <a:p>
            <a:pPr algn="l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同义词复现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158" name="文本框 5"/>
          <p:cNvSpPr txBox="1"/>
          <p:nvPr>
            <p:custDataLst>
              <p:tags r:id="rId16"/>
            </p:custDataLst>
          </p:nvPr>
        </p:nvSpPr>
        <p:spPr>
          <a:xfrm>
            <a:off x="8399145" y="4356735"/>
            <a:ext cx="2639695" cy="675005"/>
          </a:xfrm>
          <a:prstGeom prst="rect">
            <a:avLst/>
          </a:prstGeom>
        </p:spPr>
        <p:txBody>
          <a:bodyPr>
            <a:noAutofit/>
          </a:bodyPr>
          <a:p>
            <a:pPr algn="l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同义词复现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  <a:p>
            <a:pPr algn="l"/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2" name="TextBox 7"/>
          <p:cNvSpPr txBox="1"/>
          <p:nvPr>
            <p:custDataLst>
              <p:tags r:id="rId17"/>
            </p:custDataLst>
          </p:nvPr>
        </p:nvSpPr>
        <p:spPr>
          <a:xfrm>
            <a:off x="255905" y="5410200"/>
            <a:ext cx="11113770" cy="138366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charset="0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</a:rPr>
              <a:t>. Then, Larry asked the 57 (police) if he was needed or </a:t>
            </a:r>
            <a:r>
              <a:rPr lang="en-US" altLang="zh-CN" sz="2800" u="sng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  58   </a:t>
            </a:r>
            <a:r>
              <a:rPr lang="en-US" altLang="zh-CN" sz="28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</a:rPr>
              <a:t>to go. They let him and the other man go.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/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58.A. forbidden  B. ready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asked              D. free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圆角矩形 9"/>
          <p:cNvSpPr/>
          <p:nvPr>
            <p:custDataLst>
              <p:tags r:id="rId18"/>
            </p:custDataLst>
          </p:nvPr>
        </p:nvSpPr>
        <p:spPr>
          <a:xfrm>
            <a:off x="6911975" y="5533390"/>
            <a:ext cx="1045210" cy="3549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4" name="圆角矩形 9"/>
          <p:cNvSpPr/>
          <p:nvPr>
            <p:custDataLst>
              <p:tags r:id="rId19"/>
            </p:custDataLst>
          </p:nvPr>
        </p:nvSpPr>
        <p:spPr>
          <a:xfrm>
            <a:off x="6988175" y="6330950"/>
            <a:ext cx="1337310" cy="4362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5" name="直接箭头连接符 18"/>
          <p:cNvCxnSpPr/>
          <p:nvPr>
            <p:custDataLst>
              <p:tags r:id="rId20"/>
            </p:custDataLst>
          </p:nvPr>
        </p:nvCxnSpPr>
        <p:spPr>
          <a:xfrm flipH="1">
            <a:off x="7599565" y="5951124"/>
            <a:ext cx="233680" cy="316865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文本框 4"/>
          <p:cNvSpPr txBox="1"/>
          <p:nvPr>
            <p:custDataLst>
              <p:tags r:id="rId21"/>
            </p:custDataLst>
          </p:nvPr>
        </p:nvSpPr>
        <p:spPr>
          <a:xfrm>
            <a:off x="8729345" y="6103620"/>
            <a:ext cx="2639695" cy="616585"/>
          </a:xfrm>
          <a:prstGeom prst="rect">
            <a:avLst/>
          </a:prstGeom>
        </p:spPr>
        <p:txBody>
          <a:bodyPr>
            <a:noAutofit/>
          </a:bodyPr>
          <a:p>
            <a:pPr algn="l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+mn-ea"/>
              </a:rPr>
              <a:t>反义词复现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方法三：发展脉络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" name="TextBox 1"/>
          <p:cNvSpPr txBox="1"/>
          <p:nvPr>
            <p:custDataLst>
              <p:tags r:id="rId7"/>
            </p:custDataLst>
          </p:nvPr>
        </p:nvSpPr>
        <p:spPr>
          <a:xfrm>
            <a:off x="170815" y="1227455"/>
            <a:ext cx="11118215" cy="2223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1.</a:t>
            </a:r>
            <a:r>
              <a:rPr lang="en-US" altLang="zh-CN" sz="28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My husband and I had just sold our house and we were busy 41 ___ the beloved home </a:t>
            </a:r>
            <a:r>
              <a:rPr lang="en-US" altLang="zh-CN" sz="28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our family had spent 23 years filling up. We had decided on key items for the </a:t>
            </a:r>
            <a:r>
              <a:rPr lang="en-US" altLang="zh-CN" sz="2800" b="1" u="sng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apartment</a:t>
            </a:r>
            <a:r>
              <a:rPr lang="en-US" altLang="zh-CN" sz="28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we were moving to in town, donated what we could, and rented a place to 43. ________ our supposedly important objects.</a:t>
            </a:r>
            <a:r>
              <a:rPr lang="en-US" altLang="zh-CN" sz="2800" b="1" dirty="0">
                <a:solidFill>
                  <a:srgbClr val="22222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2025年新高考I卷）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41.  	A. painting over		B.  looking around	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	C. emptying out	 	D. pulling down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43.	 A. store				B. display	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C. sell				D. repair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7" name="直接箭头连接符 10"/>
          <p:cNvCxnSpPr>
            <a:endCxn id="17" idx="1"/>
          </p:cNvCxnSpPr>
          <p:nvPr>
            <p:custDataLst>
              <p:tags r:id="rId8"/>
            </p:custDataLst>
          </p:nvPr>
        </p:nvCxnSpPr>
        <p:spPr bwMode="auto">
          <a:xfrm flipH="1">
            <a:off x="1321616" y="1683022"/>
            <a:ext cx="3460115" cy="2592070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0000">
                <a:alpha val="70000"/>
              </a:srgbClr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8" name="直接箭头连接符 19"/>
          <p:cNvCxnSpPr>
            <a:endCxn id="18" idx="6"/>
          </p:cNvCxnSpPr>
          <p:nvPr>
            <p:custDataLst>
              <p:tags r:id="rId9"/>
            </p:custDataLst>
          </p:nvPr>
        </p:nvCxnSpPr>
        <p:spPr bwMode="auto">
          <a:xfrm flipH="1">
            <a:off x="2749007" y="3174820"/>
            <a:ext cx="2338705" cy="2155825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0000">
                <a:alpha val="70000"/>
              </a:srgbClr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9" name="圆角矩形 17"/>
          <p:cNvSpPr/>
          <p:nvPr>
            <p:custDataLst>
              <p:tags r:id="rId10"/>
            </p:custDataLst>
          </p:nvPr>
        </p:nvSpPr>
        <p:spPr>
          <a:xfrm>
            <a:off x="7379970" y="5822950"/>
            <a:ext cx="3909060" cy="513715"/>
          </a:xfrm>
          <a:prstGeom prst="roundRect">
            <a:avLst/>
          </a:prstGeom>
          <a:solidFill>
            <a:schemeClr val="bg1"/>
          </a:solidFill>
          <a:ln w="12700" cmpd="sng">
            <a:solidFill>
              <a:srgbClr val="4FA3A7"/>
            </a:solidFill>
            <a:prstDash val="solid"/>
          </a:ln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C00000"/>
                </a:solidFill>
              </a:rPr>
              <a:t>注意动作发生的顺序</a:t>
            </a:r>
            <a:endParaRPr kumimoji="1"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椭圆 3"/>
          <p:cNvSpPr/>
          <p:nvPr>
            <p:custDataLst>
              <p:tags r:id="rId11"/>
            </p:custDataLst>
          </p:nvPr>
        </p:nvSpPr>
        <p:spPr>
          <a:xfrm>
            <a:off x="4780915" y="1187450"/>
            <a:ext cx="2266315" cy="623570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315" name="椭圆 11"/>
          <p:cNvSpPr/>
          <p:nvPr>
            <p:custDataLst>
              <p:tags r:id="rId12"/>
            </p:custDataLst>
          </p:nvPr>
        </p:nvSpPr>
        <p:spPr>
          <a:xfrm>
            <a:off x="8265795" y="1159510"/>
            <a:ext cx="3023235" cy="622935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12" name="圆角矩形 9"/>
          <p:cNvSpPr/>
          <p:nvPr>
            <p:custDataLst>
              <p:tags r:id="rId13"/>
            </p:custDataLst>
          </p:nvPr>
        </p:nvSpPr>
        <p:spPr>
          <a:xfrm>
            <a:off x="7060565" y="1306830"/>
            <a:ext cx="68199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13" name="椭圆 6"/>
          <p:cNvSpPr/>
          <p:nvPr>
            <p:custDataLst>
              <p:tags r:id="rId14"/>
            </p:custDataLst>
          </p:nvPr>
        </p:nvSpPr>
        <p:spPr>
          <a:xfrm>
            <a:off x="10160" y="1687830"/>
            <a:ext cx="3023235" cy="456565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14" name="椭圆 7"/>
          <p:cNvSpPr/>
          <p:nvPr>
            <p:custDataLst>
              <p:tags r:id="rId15"/>
            </p:custDataLst>
          </p:nvPr>
        </p:nvSpPr>
        <p:spPr>
          <a:xfrm>
            <a:off x="4483100" y="2484755"/>
            <a:ext cx="2400300" cy="622935"/>
          </a:xfrm>
          <a:prstGeom prst="ellipse">
            <a:avLst/>
          </a:prstGeom>
          <a:noFill/>
          <a:ln w="412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15" name="椭圆 8"/>
          <p:cNvSpPr/>
          <p:nvPr>
            <p:custDataLst>
              <p:tags r:id="rId16"/>
            </p:custDataLst>
          </p:nvPr>
        </p:nvSpPr>
        <p:spPr>
          <a:xfrm>
            <a:off x="7542530" y="2090420"/>
            <a:ext cx="3143250" cy="622935"/>
          </a:xfrm>
          <a:prstGeom prst="ellipse">
            <a:avLst/>
          </a:prstGeom>
          <a:noFill/>
          <a:ln w="412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16" name="椭圆 9"/>
          <p:cNvSpPr/>
          <p:nvPr>
            <p:custDataLst>
              <p:tags r:id="rId17"/>
            </p:custDataLst>
          </p:nvPr>
        </p:nvSpPr>
        <p:spPr>
          <a:xfrm>
            <a:off x="170180" y="2090420"/>
            <a:ext cx="3372485" cy="521970"/>
          </a:xfrm>
          <a:prstGeom prst="ellipse">
            <a:avLst/>
          </a:prstGeom>
          <a:noFill/>
          <a:ln w="412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17" name="Oval 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66140" y="4178935"/>
            <a:ext cx="3110865" cy="65468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18" name="Oval 5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069340" y="5102225"/>
            <a:ext cx="1679575" cy="45656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方法三：发展脉络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4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-26035" y="977900"/>
            <a:ext cx="11847195" cy="1837055"/>
          </a:xfrm>
        </p:spPr>
        <p:txBody>
          <a:bodyPr>
            <a:noAutofit/>
          </a:bodyPr>
          <a:p>
            <a:pPr marL="452755" marR="0" indent="0" algn="l" eaLnBrk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ker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I followed beekeeper Ziyad over a wide stretch of grassland before entering a thick jungle. Ziyad began preparations. He ____45____ handfuls of damp tree leaves, wrapped them with string, and ____46____ the bunch to create a torch (火把). Then, with one end of a rope tied to his waist and the other end around the trunk of a tree, Ziyad began ____47____ . He stopped every few minutes to move the ____48____ higher up the tree trunk. (23</a:t>
            </a:r>
            <a:r>
              <a:rPr lang="zh-CN" altLang="en-US" ker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年浙江</a:t>
            </a:r>
            <a:r>
              <a:rPr lang="en-US" altLang="zh-CN" ker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ker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月</a:t>
            </a:r>
            <a:r>
              <a:rPr lang="en-US" altLang="zh-CN" kern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)</a:t>
            </a:r>
            <a:endParaRPr lang="en-US" altLang="zh-CN" kern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395" name="表格 5"/>
          <p:cNvGraphicFramePr/>
          <p:nvPr>
            <p:custDataLst>
              <p:tags r:id="rId8"/>
            </p:custDataLst>
          </p:nvPr>
        </p:nvGraphicFramePr>
        <p:xfrm>
          <a:off x="652233" y="4323072"/>
          <a:ext cx="11075797" cy="1981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0372"/>
                <a:gridCol w="2614720"/>
                <a:gridCol w="2357755"/>
                <a:gridCol w="3282950"/>
              </a:tblGrid>
              <a:tr h="495300">
                <a:tc>
                  <a:txBody>
                    <a:bodyPr/>
                    <a:p>
                      <a:pPr algn="l" fontAlgn="ctr"/>
                      <a:r>
                        <a:rPr lang="en-US" sz="3000" u="none" strike="noStrike" dirty="0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45.A.gathered</a:t>
                      </a:r>
                      <a:endParaRPr lang="en-US" sz="3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3000" u="none" strike="noStrike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B.cleaned</a:t>
                      </a:r>
                      <a:endParaRPr lang="en-US" sz="3000" b="0" i="0" u="none" strike="noStrike" dirty="0" err="1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3000" u="none" strike="noStrike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C.dropped</a:t>
                      </a:r>
                      <a:endParaRPr lang="en-US" sz="3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3000" u="none" strike="noStrike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D.checked</a:t>
                      </a:r>
                      <a:endParaRPr lang="en-US" sz="3000" b="0" i="0" u="none" strike="noStrike" dirty="0" err="1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p>
                      <a:pPr algn="l" fontAlgn="ctr"/>
                      <a:r>
                        <a:rPr lang="en-US" sz="3000" u="none" strike="noStrike" dirty="0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46.A.shook</a:t>
                      </a:r>
                      <a:endParaRPr lang="en-US" sz="3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3000" u="none" strike="noStrike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B.lit</a:t>
                      </a:r>
                      <a:endParaRPr lang="en-US" sz="3000" b="0" i="0" u="none" strike="noStrike" dirty="0" err="1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3000" u="none" strike="noStrike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C.measured</a:t>
                      </a:r>
                      <a:endParaRPr lang="en-US" sz="3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sz="3000" u="none" strike="noStrike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D.decorated</a:t>
                      </a:r>
                      <a:endParaRPr lang="en-US" sz="3000" b="0" i="0" u="none" strike="noStrike" dirty="0" err="1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p>
                      <a:pPr algn="l" fontAlgn="ctr">
                        <a:buNone/>
                      </a:pPr>
                      <a:r>
                        <a:rPr lang="en-US" altLang="en-US" sz="3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charset="0"/>
                          <a:ea typeface="等线" panose="02010600030101010101" charset="-122"/>
                          <a:cs typeface="Times New Roman" panose="02020603050405020304" charset="0"/>
                        </a:rPr>
                        <a:t>47.A.jumping</a:t>
                      </a:r>
                      <a:endParaRPr lang="en-US" altLang="en-US" sz="3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>
                        <a:buNone/>
                      </a:pPr>
                      <a:r>
                        <a:rPr lang="en-US" sz="3000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B.talking</a:t>
                      </a:r>
                      <a:endParaRPr lang="en-US" altLang="zh-CN" sz="3000" b="1" i="0" u="none" strike="noStrike" dirty="0" err="1">
                        <a:solidFill>
                          <a:srgbClr val="7030A0"/>
                        </a:solidFill>
                        <a:effectLst/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>
                        <a:buNone/>
                      </a:pPr>
                      <a:r>
                        <a:rPr lang="en-US" sz="3000">
                          <a:effectLst/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C.testing</a:t>
                      </a:r>
                      <a:endParaRPr lang="en-US" altLang="en-US" sz="30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>
                        <a:buNone/>
                      </a:pPr>
                      <a:r>
                        <a:rPr lang="en-US" sz="3000">
                          <a:effectLst/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D.climbing</a:t>
                      </a:r>
                      <a:endParaRPr lang="en-US" altLang="en-US" sz="3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charset="0"/>
                        <a:ea typeface="等线" panose="02010600030101010101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p>
                      <a:pPr algn="l" fontAlgn="ctr">
                        <a:buClrTx/>
                        <a:buSzTx/>
                        <a:buFontTx/>
                        <a:buNone/>
                      </a:pPr>
                      <a:r>
                        <a:rPr lang="en-US" sz="3000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48.A.hives</a:t>
                      </a:r>
                      <a:endParaRPr lang="en-US" sz="3000" i="0" u="none" strike="noStrike" dirty="0" err="1">
                        <a:effectLst/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>
                        <a:buClrTx/>
                        <a:buSzTx/>
                        <a:buFontTx/>
                        <a:buNone/>
                      </a:pPr>
                      <a:r>
                        <a:rPr lang="en-US" sz="3000" i="0" u="none" strike="noStrike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B.leaves</a:t>
                      </a:r>
                      <a:endParaRPr lang="en-US" sz="3000" i="0" u="none" strike="noStrike" dirty="0" err="1">
                        <a:effectLst/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>
                        <a:buClrTx/>
                        <a:buSzTx/>
                        <a:buFontTx/>
                        <a:buNone/>
                      </a:pPr>
                      <a:r>
                        <a:rPr lang="en-US" sz="3000" i="0" u="none" strike="noStrike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C.rope</a:t>
                      </a:r>
                      <a:endParaRPr lang="en-US" sz="3000" b="1" i="0" u="none" strike="noStrike" dirty="0" err="1">
                        <a:solidFill>
                          <a:srgbClr val="7030A0"/>
                        </a:solidFill>
                        <a:effectLst/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ctr">
                        <a:buClrTx/>
                        <a:buSzTx/>
                        <a:buFontTx/>
                        <a:buNone/>
                      </a:pPr>
                      <a:r>
                        <a:rPr lang="en-US" sz="3000" i="0" u="none" strike="noStrike" dirty="0" err="1">
                          <a:effectLst/>
                          <a:latin typeface="Times New Roman" panose="02020603050405020304" charset="0"/>
                          <a:cs typeface="Times New Roman" panose="02020603050405020304" charset="0"/>
                        </a:rPr>
                        <a:t>D.honey</a:t>
                      </a:r>
                      <a:endParaRPr lang="en-US" sz="3000" i="0" u="none" strike="noStrike" dirty="0" err="1">
                        <a:effectLst/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99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11030" y="4323080"/>
            <a:ext cx="454025" cy="419100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401" name="直接连接符 16"/>
          <p:cNvCxnSpPr/>
          <p:nvPr>
            <p:custDataLst>
              <p:tags r:id="rId11"/>
            </p:custDataLst>
          </p:nvPr>
        </p:nvCxnSpPr>
        <p:spPr>
          <a:xfrm>
            <a:off x="1565513" y="2297344"/>
            <a:ext cx="378587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2" name="直接连接符 9"/>
          <p:cNvCxnSpPr/>
          <p:nvPr>
            <p:custDataLst>
              <p:tags r:id="rId12"/>
            </p:custDataLst>
          </p:nvPr>
        </p:nvCxnSpPr>
        <p:spPr>
          <a:xfrm flipV="1">
            <a:off x="9583023" y="2296709"/>
            <a:ext cx="2039620" cy="635"/>
          </a:xfrm>
          <a:prstGeom prst="line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箭头连接符 10"/>
          <p:cNvCxnSpPr/>
          <p:nvPr>
            <p:custDataLst>
              <p:tags r:id="rId13"/>
            </p:custDataLst>
          </p:nvPr>
        </p:nvCxnSpPr>
        <p:spPr>
          <a:xfrm flipH="1">
            <a:off x="1939638" y="1744529"/>
            <a:ext cx="6515100" cy="2578735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04" name="Picture 4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42115" y="4819015"/>
            <a:ext cx="454025" cy="4191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05" name="Picture 4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82720" y="5374005"/>
            <a:ext cx="454025" cy="4191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06" name="Picture 4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34490" y="5873750"/>
            <a:ext cx="454025" cy="419100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407" name="直接连接符 15"/>
          <p:cNvCxnSpPr/>
          <p:nvPr>
            <p:custDataLst>
              <p:tags r:id="rId17"/>
            </p:custDataLst>
          </p:nvPr>
        </p:nvCxnSpPr>
        <p:spPr>
          <a:xfrm flipV="1">
            <a:off x="5778103" y="2706919"/>
            <a:ext cx="2039620" cy="6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直接箭头连接符 17"/>
          <p:cNvCxnSpPr/>
          <p:nvPr>
            <p:custDataLst>
              <p:tags r:id="rId18"/>
            </p:custDataLst>
          </p:nvPr>
        </p:nvCxnSpPr>
        <p:spPr>
          <a:xfrm>
            <a:off x="8403303" y="3156134"/>
            <a:ext cx="0" cy="2065020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9" name="直接连接符 18"/>
          <p:cNvCxnSpPr/>
          <p:nvPr>
            <p:custDataLst>
              <p:tags r:id="rId19"/>
            </p:custDataLst>
          </p:nvPr>
        </p:nvCxnSpPr>
        <p:spPr>
          <a:xfrm flipV="1">
            <a:off x="7091918" y="3591474"/>
            <a:ext cx="2039620" cy="635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直接连接符 19"/>
          <p:cNvCxnSpPr/>
          <p:nvPr>
            <p:custDataLst>
              <p:tags r:id="rId20"/>
            </p:custDataLst>
          </p:nvPr>
        </p:nvCxnSpPr>
        <p:spPr>
          <a:xfrm flipV="1">
            <a:off x="7684373" y="3141894"/>
            <a:ext cx="2039620" cy="63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1" name="直接箭头连接符 20"/>
          <p:cNvCxnSpPr/>
          <p:nvPr>
            <p:custDataLst>
              <p:tags r:id="rId21"/>
            </p:custDataLst>
          </p:nvPr>
        </p:nvCxnSpPr>
        <p:spPr>
          <a:xfrm>
            <a:off x="5408643" y="3396164"/>
            <a:ext cx="824230" cy="247777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直接箭头连接符 24"/>
          <p:cNvCxnSpPr/>
          <p:nvPr>
            <p:custDataLst>
              <p:tags r:id="rId22"/>
            </p:custDataLst>
          </p:nvPr>
        </p:nvCxnSpPr>
        <p:spPr>
          <a:xfrm flipH="1">
            <a:off x="4367878" y="2303964"/>
            <a:ext cx="3769995" cy="2610485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29" y="0"/>
            <a:ext cx="12193056" cy="6858594"/>
          </a:xfrm>
          <a:prstGeom prst="rect">
            <a:avLst/>
          </a:prstGeom>
        </p:spPr>
      </p:pic>
      <p:sp>
        <p:nvSpPr>
          <p:cNvPr id="55" name="矩形 54"/>
          <p:cNvSpPr/>
          <p:nvPr>
            <p:custDataLst>
              <p:tags r:id="rId3"/>
            </p:custDataLst>
          </p:nvPr>
        </p:nvSpPr>
        <p:spPr>
          <a:xfrm>
            <a:off x="3947795" y="415290"/>
            <a:ext cx="7406005" cy="6143625"/>
          </a:xfrm>
          <a:prstGeom prst="rect">
            <a:avLst/>
          </a:prstGeom>
          <a:solidFill>
            <a:srgbClr val="7423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1975" y="570230"/>
            <a:ext cx="7495540" cy="5679440"/>
            <a:chOff x="837" y="913"/>
            <a:chExt cx="11804" cy="8944"/>
          </a:xfrm>
        </p:grpSpPr>
        <p:grpSp>
          <p:nvGrpSpPr>
            <p:cNvPr id="99" name="组合 98"/>
            <p:cNvGrpSpPr/>
            <p:nvPr/>
          </p:nvGrpSpPr>
          <p:grpSpPr>
            <a:xfrm rot="21120000">
              <a:off x="1900" y="1414"/>
              <a:ext cx="10029" cy="8308"/>
              <a:chOff x="6889" y="-4330"/>
              <a:chExt cx="10797" cy="8944"/>
            </a:xfrm>
            <a:effectLst>
              <a:outerShdw blurRad="152400" sx="103000" sy="103000" algn="ctr" rotWithShape="0">
                <a:prstClr val="black">
                  <a:alpha val="28000"/>
                </a:prstClr>
              </a:outerShdw>
            </a:effectLst>
          </p:grpSpPr>
          <p:sp>
            <p:nvSpPr>
              <p:cNvPr id="106" name="矩形 105"/>
              <p:cNvSpPr/>
              <p:nvPr>
                <p:custDataLst>
                  <p:tags r:id="rId4"/>
                </p:custDataLst>
              </p:nvPr>
            </p:nvSpPr>
            <p:spPr>
              <a:xfrm>
                <a:off x="6978" y="-4266"/>
                <a:ext cx="10634" cy="8821"/>
              </a:xfrm>
              <a:prstGeom prst="rect">
                <a:avLst/>
              </a:prstGeom>
              <a:solidFill>
                <a:srgbClr val="F2DECE"/>
              </a:solidFill>
              <a:ln w="412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107" name="图片 106"/>
              <p:cNvPicPr/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7815" y="-5256"/>
                <a:ext cx="8944" cy="107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89" name="组合 88"/>
            <p:cNvGrpSpPr/>
            <p:nvPr/>
          </p:nvGrpSpPr>
          <p:grpSpPr>
            <a:xfrm>
              <a:off x="1844" y="913"/>
              <a:ext cx="10797" cy="8944"/>
              <a:chOff x="6889" y="-4330"/>
              <a:chExt cx="10797" cy="8944"/>
            </a:xfrm>
            <a:effectLst>
              <a:outerShdw blurRad="152400" sx="103000" sy="103000" algn="ctr" rotWithShape="0">
                <a:prstClr val="black">
                  <a:alpha val="28000"/>
                </a:prstClr>
              </a:outerShdw>
            </a:effectLst>
          </p:grpSpPr>
          <p:sp>
            <p:nvSpPr>
              <p:cNvPr id="77" name="矩形 76"/>
              <p:cNvSpPr/>
              <p:nvPr>
                <p:custDataLst>
                  <p:tags r:id="rId7"/>
                </p:custDataLst>
              </p:nvPr>
            </p:nvSpPr>
            <p:spPr>
              <a:xfrm>
                <a:off x="6978" y="-4266"/>
                <a:ext cx="10634" cy="8821"/>
              </a:xfrm>
              <a:prstGeom prst="rect">
                <a:avLst/>
              </a:prstGeom>
              <a:solidFill>
                <a:srgbClr val="F2DECE"/>
              </a:solidFill>
              <a:ln w="412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pic>
            <p:nvPicPr>
              <p:cNvPr id="88" name="图片 8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7815" y="-5256"/>
                <a:ext cx="8944" cy="107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660000">
              <a:off x="822" y="1267"/>
              <a:ext cx="8117" cy="8087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982" y="1339"/>
              <a:ext cx="7985" cy="7985"/>
            </a:xfrm>
            <a:prstGeom prst="ellipse">
              <a:avLst/>
            </a:prstGeom>
            <a:noFill/>
            <a:ln w="133350">
              <a:solidFill>
                <a:srgbClr val="E7BA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2" t="66522" r="80898" b="2971"/>
            <a:stretch>
              <a:fillRect/>
            </a:stretch>
          </p:blipFill>
          <p:spPr>
            <a:xfrm>
              <a:off x="3565" y="4187"/>
              <a:ext cx="2370" cy="237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295" h="3295">
                  <a:moveTo>
                    <a:pt x="0" y="1648"/>
                  </a:moveTo>
                  <a:cubicBezTo>
                    <a:pt x="0" y="738"/>
                    <a:pt x="738" y="0"/>
                    <a:pt x="1648" y="0"/>
                  </a:cubicBezTo>
                  <a:cubicBezTo>
                    <a:pt x="2557" y="0"/>
                    <a:pt x="3295" y="738"/>
                    <a:pt x="3295" y="1648"/>
                  </a:cubicBezTo>
                  <a:cubicBezTo>
                    <a:pt x="3295" y="2557"/>
                    <a:pt x="2557" y="3295"/>
                    <a:pt x="1648" y="3295"/>
                  </a:cubicBezTo>
                  <a:cubicBezTo>
                    <a:pt x="738" y="3295"/>
                    <a:pt x="0" y="2557"/>
                    <a:pt x="0" y="1648"/>
                  </a:cubicBezTo>
                  <a:close/>
                </a:path>
              </a:pathLst>
            </a:custGeom>
          </p:spPr>
        </p:pic>
        <p:sp>
          <p:nvSpPr>
            <p:cNvPr id="9" name="椭圆 8"/>
            <p:cNvSpPr/>
            <p:nvPr/>
          </p:nvSpPr>
          <p:spPr>
            <a:xfrm>
              <a:off x="3321" y="3979"/>
              <a:ext cx="2974" cy="2974"/>
            </a:xfrm>
            <a:prstGeom prst="ellipse">
              <a:avLst/>
            </a:prstGeom>
            <a:noFill/>
            <a:ln w="260350">
              <a:solidFill>
                <a:srgbClr val="E7BA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565" y="4220"/>
              <a:ext cx="2451" cy="2451"/>
            </a:xfrm>
            <a:prstGeom prst="ellipse">
              <a:avLst/>
            </a:prstGeom>
            <a:noFill/>
            <a:ln w="158750">
              <a:solidFill>
                <a:srgbClr val="080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4156075" y="426085"/>
            <a:ext cx="7755890" cy="6143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63" h="9675">
                <a:moveTo>
                  <a:pt x="0" y="0"/>
                </a:moveTo>
                <a:lnTo>
                  <a:pt x="11663" y="0"/>
                </a:lnTo>
                <a:lnTo>
                  <a:pt x="11663" y="9675"/>
                </a:lnTo>
                <a:lnTo>
                  <a:pt x="0" y="9675"/>
                </a:lnTo>
                <a:lnTo>
                  <a:pt x="0" y="6942"/>
                </a:lnTo>
                <a:cubicBezTo>
                  <a:pt x="669" y="6594"/>
                  <a:pt x="1258" y="5576"/>
                  <a:pt x="1208" y="4789"/>
                </a:cubicBezTo>
                <a:cubicBezTo>
                  <a:pt x="1269" y="3873"/>
                  <a:pt x="559" y="2938"/>
                  <a:pt x="0" y="2635"/>
                </a:cubicBezTo>
                <a:lnTo>
                  <a:pt x="0" y="0"/>
                </a:lnTo>
                <a:close/>
              </a:path>
            </a:pathLst>
          </a:custGeom>
          <a:solidFill>
            <a:srgbClr val="F1CF94"/>
          </a:solidFill>
          <a:ln>
            <a:solidFill>
              <a:srgbClr val="881C03"/>
            </a:solidFill>
          </a:ln>
          <a:effectLst>
            <a:outerShdw blurRad="127000" sx="102000" sy="102000" algn="ctr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9"/>
            </p:custDataLst>
          </p:nvPr>
        </p:nvSpPr>
        <p:spPr>
          <a:xfrm>
            <a:off x="4288155" y="471170"/>
            <a:ext cx="7510780" cy="5880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976" h="9022">
                <a:moveTo>
                  <a:pt x="0" y="0"/>
                </a:moveTo>
                <a:lnTo>
                  <a:pt x="10976" y="0"/>
                </a:lnTo>
                <a:lnTo>
                  <a:pt x="10976" y="9022"/>
                </a:lnTo>
                <a:lnTo>
                  <a:pt x="0" y="9022"/>
                </a:lnTo>
                <a:lnTo>
                  <a:pt x="0" y="6615"/>
                </a:lnTo>
                <a:cubicBezTo>
                  <a:pt x="693" y="6253"/>
                  <a:pt x="1262" y="5247"/>
                  <a:pt x="1218" y="4456"/>
                </a:cubicBezTo>
                <a:cubicBezTo>
                  <a:pt x="1272" y="3536"/>
                  <a:pt x="582" y="2612"/>
                  <a:pt x="0" y="229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2E2"/>
          </a:solidFill>
          <a:ln>
            <a:solidFill>
              <a:srgbClr val="881C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25620" y="719455"/>
            <a:ext cx="40767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 b="1">
                <a:solidFill>
                  <a:srgbClr val="C00000"/>
                </a:solidFill>
              </a:rPr>
              <a:t>2026</a:t>
            </a:r>
            <a:r>
              <a:rPr lang="zh-CN" altLang="en-US" b="1">
                <a:solidFill>
                  <a:srgbClr val="C00000"/>
                </a:solidFill>
              </a:rPr>
              <a:t>年</a:t>
            </a:r>
            <a:r>
              <a:rPr lang="en-US" altLang="zh-CN" b="1">
                <a:solidFill>
                  <a:srgbClr val="C00000"/>
                </a:solidFill>
              </a:rPr>
              <a:t>6</a:t>
            </a:r>
            <a:r>
              <a:rPr lang="zh-CN" altLang="en-US" b="1">
                <a:solidFill>
                  <a:srgbClr val="C00000"/>
                </a:solidFill>
              </a:rPr>
              <a:t>月高考冲刺系列</a:t>
            </a:r>
            <a:endParaRPr lang="zh-CN" altLang="en-US" b="1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10"/>
          <a:stretch>
            <a:fillRect/>
          </a:stretch>
        </p:blipFill>
        <p:spPr>
          <a:xfrm>
            <a:off x="1849755" y="1148715"/>
            <a:ext cx="2393315" cy="87439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11"/>
          <a:stretch>
            <a:fillRect/>
          </a:stretch>
        </p:blipFill>
        <p:spPr>
          <a:xfrm>
            <a:off x="2533650" y="3000375"/>
            <a:ext cx="1099820" cy="8578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179695" y="3161030"/>
            <a:ext cx="6469380" cy="1322070"/>
          </a:xfrm>
          <a:prstGeom prst="rect">
            <a:avLst/>
          </a:prstGeom>
          <a:solidFill>
            <a:srgbClr val="FFF2E2"/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腾骥夺魁・ 完形填空</a:t>
            </a:r>
            <a:endParaRPr lang="zh-CN" altLang="en-US" sz="4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满分冲刺</a:t>
            </a:r>
            <a:endParaRPr lang="zh-CN" altLang="en-US" sz="4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79356" y="4931603"/>
            <a:ext cx="39611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ctr">
              <a:defRPr/>
            </a:pPr>
            <a:r>
              <a:rPr 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浙江省</a:t>
            </a:r>
            <a:r>
              <a:rPr 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杭州第四中学</a:t>
            </a:r>
            <a:r>
              <a:rPr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吴意丹</a:t>
            </a:r>
            <a:endParaRPr 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7310755" y="1427480"/>
            <a:ext cx="1465580" cy="1312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ageCurlDouble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7448 0.00037037 L 0 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-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方法三：发展脉络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17"/>
          <p:cNvSpPr/>
          <p:nvPr>
            <p:custDataLst>
              <p:tags r:id="rId7"/>
            </p:custDataLst>
          </p:nvPr>
        </p:nvSpPr>
        <p:spPr>
          <a:xfrm>
            <a:off x="6797040" y="140970"/>
            <a:ext cx="3909060" cy="513715"/>
          </a:xfrm>
          <a:prstGeom prst="roundRect">
            <a:avLst/>
          </a:prstGeom>
          <a:solidFill>
            <a:schemeClr val="bg1"/>
          </a:solidFill>
          <a:ln w="12700" cmpd="sng">
            <a:solidFill>
              <a:srgbClr val="4FA3A7"/>
            </a:solidFill>
            <a:prstDash val="solid"/>
          </a:ln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C00000"/>
                </a:solidFill>
              </a:rPr>
              <a:t>注意情感态度的发展</a:t>
            </a:r>
            <a:endParaRPr kumimoji="1"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815" y="779780"/>
            <a:ext cx="12021185" cy="6323965"/>
          </a:xfrm>
          <a:prstGeom prst="rect">
            <a:avLst/>
          </a:prstGeom>
        </p:spPr>
        <p:txBody>
          <a:bodyPr wrap="square">
            <a:spAutoFit/>
          </a:bodyPr>
          <a:p>
            <a:pPr indent="104140" algn="l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At 15, I excelled academically yet felt overshadowed and unnoticed. The ____1____ to stand out consumed me, pushing me towards a regrettable decision. 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indent="104140" algn="l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One day, during a class in the IT lab with my classmates, our teacher mentioned missing computer parts. ____2____ looks exchanged, everyone wondered how it could happen in a(n)  </a:t>
            </a:r>
            <a:r>
              <a:rPr lang="en-US" altLang="zh-CN" sz="2000" b="0" i="0" u="sng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3 locked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lab. “It’s possible to open that lock with another key,” I said. Instantly, eyes turned to me with newfound interest and curiosity. It was a rush I had never experienced before. Enjoying all the eyes on me, I </a:t>
            </a:r>
            <a:r>
              <a:rPr lang="en-US" altLang="zh-CN" sz="2000" b="0" i="0" u="sng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4 </a:t>
            </a:r>
            <a:r>
              <a:rPr lang="en-US" altLang="zh-CN" sz="2000" u="sng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demonstrated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how to open the lock. 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indent="104140" algn="l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Little did I realize that single moment would ruin everything. 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indent="104140" algn="l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The following day, called to the headmaster’s office, I found myself accused of stealing the missing parts. “I didn’t do it, sir,” I argued, but suspicion </a:t>
            </a:r>
            <a:r>
              <a:rPr lang="en-US" altLang="zh-CN" sz="2000" b="0" i="0" u="sng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5 </a:t>
            </a:r>
            <a:r>
              <a:rPr lang="en-US" altLang="zh-CN" sz="2000" u="sng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clouded</a:t>
            </a:r>
            <a:r>
              <a:rPr lang="en-US" altLang="zh-CN" sz="200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his eyes. His repeated </a:t>
            </a:r>
            <a:r>
              <a:rPr lang="en-US" altLang="zh-CN" sz="2000" b="0" i="0" u="sng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6 </a:t>
            </a:r>
            <a:r>
              <a:rPr lang="en-US" altLang="zh-CN" sz="2000" u="sng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questioning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intensified, pushing me to the edge of fear and tears. In a desperate attempt to escape the mounting pressure, I ____7____ confessed (承认). 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indent="104140" algn="l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The headmaster asked my father to come to school, whose shaky faith in me brought a mix of relief and ____8____. My father gently asked me if I understood the gravity of my actions. ____9____, I confessed my misguided longing for recognition. In the headmaster’s office, my father listened attentively, and then spoke with quiet authority: “I trust my son. He is not a thief.”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marL="0" indent="355600" algn="l" latinLnBrk="0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1. A. promise</a:t>
            </a:r>
            <a:r>
              <a:rPr lang="en-US" altLang="zh-CN" sz="200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       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B. competition  </a:t>
            </a:r>
            <a:r>
              <a:rPr lang="en-US" altLang="zh-CN" sz="200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   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C. desire   </a:t>
            </a:r>
            <a:r>
              <a:rPr lang="en-US" altLang="zh-CN" sz="200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   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           D. hesitation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marL="0" indent="355600" algn="l" latinLnBrk="0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2. A. Curious </a:t>
            </a:r>
            <a:r>
              <a:rPr lang="en-US" altLang="zh-CN" sz="200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   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B. Hopeful    </a:t>
            </a:r>
            <a:r>
              <a:rPr lang="en-US" altLang="zh-CN" sz="200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   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  C. Distant </a:t>
            </a:r>
            <a:r>
              <a:rPr lang="en-US" altLang="zh-CN" sz="200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  <a:sym typeface="+mn-ea"/>
              </a:rPr>
              <a:t>    </a:t>
            </a: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              D. Envious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marL="0" indent="355600" algn="l" latinLnBrk="0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7. A. warmly         B. readily                C. randomly                D. falsely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marL="0" indent="355600" algn="l" latinLnBrk="0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8. A. pride             B. patience              C. shame                     D. surprise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marL="0" indent="355600" algn="l" latinLnBrk="0">
              <a:lnSpc>
                <a:spcPct val="100000"/>
              </a:lnSpc>
              <a:spcAft>
                <a:spcPct val="0"/>
              </a:spcAft>
            </a:pPr>
            <a:r>
              <a:rPr lang="en-US" altLang="zh-CN" sz="2000" b="0" i="0">
                <a:solidFill>
                  <a:srgbClr val="222222"/>
                </a:solidFill>
                <a:latin typeface="Times New Roman Regular" panose="02020503050405090304" charset="0"/>
                <a:ea typeface="宋体" panose="02010600030101010101" pitchFamily="2" charset="-122"/>
                <a:cs typeface="Times New Roman Regular" panose="02020503050405090304" charset="0"/>
              </a:rPr>
              <a:t>9. A. Generously   B. Tearfully            C. Carelessly               D. Strangely</a:t>
            </a: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  <a:p>
            <a:pPr marL="0" indent="355600" algn="l" latinLnBrk="0">
              <a:lnSpc>
                <a:spcPts val="3000"/>
              </a:lnSpc>
              <a:spcAft>
                <a:spcPct val="0"/>
              </a:spcAft>
            </a:pPr>
            <a:endParaRPr lang="en-US" altLang="zh-CN" sz="2000" b="0" i="0">
              <a:solidFill>
                <a:srgbClr val="222222"/>
              </a:solidFill>
              <a:latin typeface="Times New Roman Regular" panose="02020503050405090304" charset="0"/>
              <a:ea typeface="宋体" panose="02010600030101010101" pitchFamily="2" charset="-122"/>
              <a:cs typeface="Times New Roman Regular" panose="02020503050405090304" charset="0"/>
            </a:endParaRPr>
          </a:p>
        </p:txBody>
      </p:sp>
      <p:sp>
        <p:nvSpPr>
          <p:cNvPr id="3" name="椭圆 3"/>
          <p:cNvSpPr/>
          <p:nvPr>
            <p:custDataLst>
              <p:tags r:id="rId8"/>
            </p:custDataLst>
          </p:nvPr>
        </p:nvSpPr>
        <p:spPr>
          <a:xfrm>
            <a:off x="3951605" y="846455"/>
            <a:ext cx="3562985" cy="347980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4" name="椭圆 3"/>
          <p:cNvSpPr/>
          <p:nvPr>
            <p:custDataLst>
              <p:tags r:id="rId9"/>
            </p:custDataLst>
          </p:nvPr>
        </p:nvSpPr>
        <p:spPr>
          <a:xfrm>
            <a:off x="4394200" y="5053965"/>
            <a:ext cx="1289050" cy="347980"/>
          </a:xfrm>
          <a:prstGeom prst="ellipse">
            <a:avLst/>
          </a:prstGeom>
          <a:noFill/>
          <a:ln w="412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</a:pPr>
            <a:endParaRPr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0"/>
            </p:custDataLst>
          </p:nvPr>
        </p:nvSpPr>
        <p:spPr>
          <a:xfrm>
            <a:off x="2407285" y="1153160"/>
            <a:ext cx="2292350" cy="347980"/>
          </a:xfrm>
          <a:prstGeom prst="ellipse">
            <a:avLst/>
          </a:prstGeom>
          <a:noFill/>
          <a:ln w="41275" cmpd="sng">
            <a:solidFill>
              <a:srgbClr val="7030A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</a:pPr>
            <a:endParaRPr>
              <a:sym typeface="+mn-ea"/>
            </a:endParaRPr>
          </a:p>
        </p:txBody>
      </p:sp>
      <p:sp>
        <p:nvSpPr>
          <p:cNvPr id="6" name="椭圆 5"/>
          <p:cNvSpPr/>
          <p:nvPr>
            <p:custDataLst>
              <p:tags r:id="rId11"/>
            </p:custDataLst>
          </p:nvPr>
        </p:nvSpPr>
        <p:spPr>
          <a:xfrm>
            <a:off x="788670" y="5401945"/>
            <a:ext cx="1289050" cy="347980"/>
          </a:xfrm>
          <a:prstGeom prst="ellipse">
            <a:avLst/>
          </a:prstGeom>
          <a:noFill/>
          <a:ln w="412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19" name="椭圆 18"/>
          <p:cNvSpPr/>
          <p:nvPr>
            <p:custDataLst>
              <p:tags r:id="rId12"/>
            </p:custDataLst>
          </p:nvPr>
        </p:nvSpPr>
        <p:spPr>
          <a:xfrm>
            <a:off x="6594475" y="2050415"/>
            <a:ext cx="4030980" cy="347980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20" name="椭圆 19"/>
          <p:cNvSpPr/>
          <p:nvPr>
            <p:custDataLst>
              <p:tags r:id="rId13"/>
            </p:custDataLst>
          </p:nvPr>
        </p:nvSpPr>
        <p:spPr>
          <a:xfrm>
            <a:off x="3232150" y="2344420"/>
            <a:ext cx="2961640" cy="347345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21" name="椭圆 20"/>
          <p:cNvSpPr/>
          <p:nvPr>
            <p:custDataLst>
              <p:tags r:id="rId14"/>
            </p:custDataLst>
          </p:nvPr>
        </p:nvSpPr>
        <p:spPr>
          <a:xfrm>
            <a:off x="170815" y="3554730"/>
            <a:ext cx="2801620" cy="347345"/>
          </a:xfrm>
          <a:prstGeom prst="ellipse">
            <a:avLst/>
          </a:prstGeom>
          <a:noFill/>
          <a:ln w="41275" cmpd="sng">
            <a:solidFill>
              <a:srgbClr val="7030A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22" name="椭圆 21"/>
          <p:cNvSpPr/>
          <p:nvPr>
            <p:custDataLst>
              <p:tags r:id="rId15"/>
            </p:custDataLst>
          </p:nvPr>
        </p:nvSpPr>
        <p:spPr>
          <a:xfrm>
            <a:off x="6797040" y="5668645"/>
            <a:ext cx="1289050" cy="347345"/>
          </a:xfrm>
          <a:prstGeom prst="ellipse">
            <a:avLst/>
          </a:prstGeom>
          <a:noFill/>
          <a:ln w="412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</a:pPr>
            <a:endParaRPr>
              <a:sym typeface="+mn-ea"/>
            </a:endParaRPr>
          </a:p>
        </p:txBody>
      </p:sp>
      <p:sp>
        <p:nvSpPr>
          <p:cNvPr id="23" name="椭圆 22"/>
          <p:cNvSpPr/>
          <p:nvPr>
            <p:custDataLst>
              <p:tags r:id="rId16"/>
            </p:custDataLst>
          </p:nvPr>
        </p:nvSpPr>
        <p:spPr>
          <a:xfrm>
            <a:off x="8964930" y="3902075"/>
            <a:ext cx="2292985" cy="347345"/>
          </a:xfrm>
          <a:prstGeom prst="ellipse">
            <a:avLst/>
          </a:prstGeom>
          <a:noFill/>
          <a:ln w="41275" cmpd="sng">
            <a:solidFill>
              <a:srgbClr val="7030A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</a:pPr>
            <a:endParaRPr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7"/>
            </p:custDataLst>
          </p:nvPr>
        </p:nvSpPr>
        <p:spPr>
          <a:xfrm>
            <a:off x="9846945" y="4168140"/>
            <a:ext cx="1410970" cy="347345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sp>
        <p:nvSpPr>
          <p:cNvPr id="25" name="椭圆 24"/>
          <p:cNvSpPr/>
          <p:nvPr>
            <p:custDataLst>
              <p:tags r:id="rId18"/>
            </p:custDataLst>
          </p:nvPr>
        </p:nvSpPr>
        <p:spPr>
          <a:xfrm>
            <a:off x="4394200" y="5983605"/>
            <a:ext cx="1543050" cy="347345"/>
          </a:xfrm>
          <a:prstGeom prst="ellipse">
            <a:avLst/>
          </a:prstGeom>
          <a:noFill/>
          <a:ln w="412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</a:pPr>
            <a:endParaRPr>
              <a:sym typeface="+mn-ea"/>
            </a:endParaRPr>
          </a:p>
        </p:txBody>
      </p:sp>
      <p:sp>
        <p:nvSpPr>
          <p:cNvPr id="26" name="椭圆 25"/>
          <p:cNvSpPr/>
          <p:nvPr>
            <p:custDataLst>
              <p:tags r:id="rId19"/>
            </p:custDataLst>
          </p:nvPr>
        </p:nvSpPr>
        <p:spPr>
          <a:xfrm>
            <a:off x="2407285" y="6330950"/>
            <a:ext cx="1543050" cy="347345"/>
          </a:xfrm>
          <a:prstGeom prst="ellipse">
            <a:avLst/>
          </a:prstGeom>
          <a:noFill/>
          <a:ln w="412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</a:pPr>
            <a:endParaRPr>
              <a:sym typeface="+mn-ea"/>
            </a:endParaRPr>
          </a:p>
        </p:txBody>
      </p:sp>
      <p:cxnSp>
        <p:nvCxnSpPr>
          <p:cNvPr id="30" name="直接箭头连接符 10"/>
          <p:cNvCxnSpPr>
            <a:endCxn id="4" idx="7"/>
          </p:cNvCxnSpPr>
          <p:nvPr>
            <p:custDataLst>
              <p:tags r:id="rId20"/>
            </p:custDataLst>
          </p:nvPr>
        </p:nvCxnSpPr>
        <p:spPr bwMode="auto">
          <a:xfrm flipH="1">
            <a:off x="5494836" y="1153432"/>
            <a:ext cx="1302385" cy="3951605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0000">
                <a:alpha val="70000"/>
              </a:srgbClr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31" name="直接箭头连接符 10"/>
          <p:cNvCxnSpPr/>
          <p:nvPr>
            <p:custDataLst>
              <p:tags r:id="rId21"/>
            </p:custDataLst>
          </p:nvPr>
        </p:nvCxnSpPr>
        <p:spPr bwMode="auto">
          <a:xfrm flipH="1">
            <a:off x="2013131" y="2344692"/>
            <a:ext cx="5226685" cy="3053080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0000">
                <a:alpha val="70000"/>
              </a:srgbClr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33" name="直接箭头连接符 10"/>
          <p:cNvCxnSpPr/>
          <p:nvPr>
            <p:custDataLst>
              <p:tags r:id="rId22"/>
            </p:custDataLst>
          </p:nvPr>
        </p:nvCxnSpPr>
        <p:spPr bwMode="auto">
          <a:xfrm>
            <a:off x="4966516" y="3902347"/>
            <a:ext cx="1916430" cy="1803400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0000">
                <a:alpha val="70000"/>
              </a:srgbClr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34" name="椭圆 33"/>
          <p:cNvSpPr/>
          <p:nvPr>
            <p:custDataLst>
              <p:tags r:id="rId23"/>
            </p:custDataLst>
          </p:nvPr>
        </p:nvSpPr>
        <p:spPr>
          <a:xfrm>
            <a:off x="3232150" y="3554095"/>
            <a:ext cx="3122295" cy="347345"/>
          </a:xfrm>
          <a:prstGeom prst="ellipse">
            <a:avLst/>
          </a:prstGeom>
          <a:noFill/>
          <a:ln w="41275" cmpd="sng">
            <a:solidFill>
              <a:srgbClr val="7030A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</a:pPr>
            <a:endParaRPr>
              <a:sym typeface="+mn-ea"/>
            </a:endParaRPr>
          </a:p>
        </p:txBody>
      </p:sp>
      <p:sp>
        <p:nvSpPr>
          <p:cNvPr id="36" name="椭圆 35"/>
          <p:cNvSpPr/>
          <p:nvPr>
            <p:custDataLst>
              <p:tags r:id="rId24"/>
            </p:custDataLst>
          </p:nvPr>
        </p:nvSpPr>
        <p:spPr>
          <a:xfrm>
            <a:off x="170815" y="4478020"/>
            <a:ext cx="3562350" cy="347345"/>
          </a:xfrm>
          <a:prstGeom prst="ellipse">
            <a:avLst/>
          </a:pr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/>
        </p:txBody>
      </p:sp>
      <p:cxnSp>
        <p:nvCxnSpPr>
          <p:cNvPr id="37" name="直接箭头连接符 10"/>
          <p:cNvCxnSpPr>
            <a:stCxn id="24" idx="3"/>
            <a:endCxn id="26" idx="7"/>
          </p:cNvCxnSpPr>
          <p:nvPr>
            <p:custDataLst>
              <p:tags r:id="rId25"/>
            </p:custDataLst>
          </p:nvPr>
        </p:nvCxnSpPr>
        <p:spPr bwMode="auto">
          <a:xfrm flipH="1">
            <a:off x="3724456" y="4464957"/>
            <a:ext cx="6329045" cy="1917065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0000">
                <a:alpha val="70000"/>
              </a:srgbClr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38" name="直接箭头连接符 10"/>
          <p:cNvCxnSpPr>
            <a:endCxn id="25" idx="6"/>
          </p:cNvCxnSpPr>
          <p:nvPr>
            <p:custDataLst>
              <p:tags r:id="rId26"/>
            </p:custDataLst>
          </p:nvPr>
        </p:nvCxnSpPr>
        <p:spPr bwMode="auto">
          <a:xfrm flipH="1">
            <a:off x="5937431" y="4099197"/>
            <a:ext cx="3027680" cy="2058670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rgbClr val="FF0000">
                <a:alpha val="70000"/>
              </a:srgbClr>
            </a:solidFill>
            <a:prstDash val="solid"/>
            <a:round/>
            <a:headEnd type="none" w="med" len="med"/>
            <a:tailEnd type="arrow"/>
          </a:ln>
        </p:spPr>
      </p:cxn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5"/>
          <p:cNvSpPr txBox="1"/>
          <p:nvPr>
            <p:custDataLst>
              <p:tags r:id="rId1"/>
            </p:custDataLst>
          </p:nvPr>
        </p:nvSpPr>
        <p:spPr>
          <a:xfrm>
            <a:off x="4721459" y="1824355"/>
            <a:ext cx="284379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latin typeface="义启紫水晶体" panose="02010601030101010101" charset="-128"/>
                <a:ea typeface="义启紫水晶体" panose="02010601030101010101" charset="-128"/>
              </a:rPr>
              <a:t>STEP 3</a:t>
            </a:r>
            <a:endParaRPr lang="en-US" altLang="zh-CN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  <a:latin typeface="义启紫水晶体" panose="02010601030101010101" charset="-128"/>
              <a:ea typeface="义启紫水晶体" panose="02010601030101010101" charset="-128"/>
            </a:endParaRPr>
          </a:p>
        </p:txBody>
      </p:sp>
      <p:sp>
        <p:nvSpPr>
          <p:cNvPr id="5" name="文本框 1"/>
          <p:cNvSpPr txBox="1"/>
          <p:nvPr>
            <p:custDataLst>
              <p:tags r:id="rId2"/>
            </p:custDataLst>
          </p:nvPr>
        </p:nvSpPr>
        <p:spPr>
          <a:xfrm>
            <a:off x="1743075" y="2924175"/>
            <a:ext cx="891857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逻辑衔接</a:t>
            </a:r>
            <a:r>
              <a:rPr lang="en-US" altLang="zh-CN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理清关系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 spd="slow" advTm="3000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66395" y="1784350"/>
            <a:ext cx="11537950" cy="3971290"/>
          </a:xfrm>
        </p:spPr>
        <p:txBody>
          <a:bodyPr>
            <a:normAutofit/>
          </a:bodyPr>
          <a:p>
            <a:pPr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3200" b="1" kern="1200" dirty="0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命题特点</a:t>
            </a:r>
            <a:r>
              <a:rPr lang="zh-CN" altLang="en-US" sz="3200" dirty="0"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：空格前后常出现</a:t>
            </a:r>
            <a:r>
              <a:rPr lang="zh-CN" altLang="en-US" sz="3200" b="1" dirty="0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显性或隐性</a:t>
            </a:r>
            <a:r>
              <a:rPr lang="zh-CN" altLang="en-US" sz="3200" dirty="0"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的逻辑信号词，决定选项的语义方向。这是区分“语感派”和“逻辑派”的关键。</a:t>
            </a:r>
            <a:endParaRPr lang="zh-CN" altLang="en-US" sz="3200" kern="1200" dirty="0">
              <a:latin typeface="Times New Roman Regular" panose="02020503050405090304" charset="0"/>
              <a:ea typeface="宋体" panose="02010600030101010101" pitchFamily="2" charset="-122"/>
              <a:cs typeface="思源宋体" panose="02020500000000000000" pitchFamily="34" charset="-120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3200" kern="1200" dirty="0"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理清句子中或句子间的</a:t>
            </a:r>
            <a:r>
              <a:rPr lang="zh-CN" altLang="en-US" sz="3200" b="1" kern="1200" dirty="0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逻辑关系 Logical Relation</a:t>
            </a:r>
            <a:endParaRPr lang="zh-CN" altLang="en-US" sz="3200" b="1" kern="1200" dirty="0">
              <a:solidFill>
                <a:srgbClr val="C00000"/>
              </a:solidFill>
              <a:latin typeface="Times New Roman Regular" panose="02020503050405090304" charset="0"/>
              <a:ea typeface="宋体" panose="02010600030101010101" pitchFamily="2" charset="-122"/>
              <a:cs typeface="思源宋体" panose="02020500000000000000" pitchFamily="34" charset="-120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3200" b="1" kern="1200" dirty="0">
              <a:solidFill>
                <a:srgbClr val="C00000"/>
              </a:solidFill>
              <a:latin typeface="Times New Roman Regular" panose="02020503050405090304" charset="0"/>
              <a:ea typeface="宋体" panose="02010600030101010101" pitchFamily="2" charset="-122"/>
              <a:cs typeface="思源宋体" panose="02020500000000000000" pitchFamily="34" charset="-120"/>
              <a:sym typeface="+mn-ea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5" name="表格 18"/>
          <p:cNvGraphicFramePr/>
          <p:nvPr>
            <p:custDataLst>
              <p:tags r:id="rId1"/>
            </p:custDataLst>
          </p:nvPr>
        </p:nvGraphicFramePr>
        <p:xfrm>
          <a:off x="884555" y="1048385"/>
          <a:ext cx="10427335" cy="5180965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4408170"/>
                <a:gridCol w="1943735"/>
                <a:gridCol w="4075430"/>
              </a:tblGrid>
              <a:tr h="4572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逻辑关系词</a:t>
                      </a:r>
                      <a:endParaRPr lang="zh-CN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功能</a:t>
                      </a:r>
                      <a:endParaRPr lang="zh-CN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解题要点</a:t>
                      </a:r>
                      <a:endParaRPr lang="zh-CN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9144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 Regular" panose="02020503050405090304" charset="0"/>
                          <a:cs typeface="Times New Roman Regular" panose="02020503050405090304" charset="0"/>
                        </a:rPr>
                        <a:t>but, however, yet, whereas, while</a:t>
                      </a:r>
                      <a:endParaRPr lang="en-US" altLang="en-US" sz="2400">
                        <a:latin typeface="Times New Roman Regular" panose="02020503050405090304" charset="0"/>
                        <a:cs typeface="Times New Roman Regular" panose="0202050305040509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转折</a:t>
                      </a:r>
                      <a:endParaRPr lang="zh-CN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前后语义相反</a:t>
                      </a:r>
                      <a:endParaRPr lang="zh-CN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6197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 Regular" panose="02020503050405090304" charset="0"/>
                          <a:cs typeface="Times New Roman Regular" panose="02020503050405090304" charset="0"/>
                        </a:rPr>
                        <a:t>and</a:t>
                      </a:r>
                      <a:endParaRPr lang="en-US" sz="2400">
                        <a:latin typeface="Times New Roman Regular" panose="02020503050405090304" charset="0"/>
                        <a:cs typeface="Times New Roman Regular" panose="0202050305040509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并列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递进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前后同类或递进</a:t>
                      </a: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104267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 Regular" panose="02020503050405090304" charset="0"/>
                          <a:cs typeface="Times New Roman Regular" panose="02020503050405090304" charset="0"/>
                        </a:rPr>
                        <a:t>consequently, therefore, thus; </a:t>
                      </a:r>
                      <a:endParaRPr lang="en-US" altLang="en-US" sz="2400">
                        <a:latin typeface="Times New Roman Regular" panose="02020503050405090304" charset="0"/>
                        <a:cs typeface="Times New Roman Regular" panose="0202050305040509030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 Regular" panose="02020503050405090304" charset="0"/>
                          <a:cs typeface="Times New Roman Regular" panose="02020503050405090304" charset="0"/>
                        </a:rPr>
                        <a:t>for, since, as, owing to</a:t>
                      </a:r>
                      <a:endParaRPr lang="en-US" altLang="en-US" sz="2400">
                        <a:latin typeface="Times New Roman Regular" panose="02020503050405090304" charset="0"/>
                        <a:cs typeface="Times New Roman Regular" panose="0202050305040509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因果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前因后果</a:t>
                      </a: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8072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 Regular" panose="02020503050405090304" charset="0"/>
                          <a:cs typeface="Times New Roman Regular" panose="02020503050405090304" charset="0"/>
                        </a:rPr>
                        <a:t>though, although, despite</a:t>
                      </a:r>
                      <a:endParaRPr lang="en-US" altLang="en-US" sz="2400">
                        <a:latin typeface="Times New Roman Regular" panose="02020503050405090304" charset="0"/>
                        <a:cs typeface="Times New Roman Regular" panose="0202050305040509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让步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主句与从句相反</a:t>
                      </a: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5976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 Regular" panose="02020503050405090304" charset="0"/>
                          <a:cs typeface="Times New Roman Regular" panose="02020503050405090304" charset="0"/>
                        </a:rPr>
                        <a:t>instead of, rather than</a:t>
                      </a:r>
                      <a:endParaRPr lang="en-US" altLang="en-US" sz="2400">
                        <a:latin typeface="Times New Roman Regular" panose="02020503050405090304" charset="0"/>
                        <a:cs typeface="Times New Roman Regular" panose="0202050305040509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替代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取此舍彼</a:t>
                      </a: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6040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 Regular" panose="02020503050405090304" charset="0"/>
                          <a:cs typeface="Times New Roman Regular" panose="02020503050405090304" charset="0"/>
                        </a:rPr>
                        <a:t>like, for example, namely</a:t>
                      </a:r>
                      <a:endParaRPr lang="en-US" altLang="en-US" sz="2400">
                        <a:latin typeface="Times New Roman Regular" panose="02020503050405090304" charset="0"/>
                        <a:cs typeface="Times New Roman Regular" panose="0202050305040509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举例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抽象概括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具体实例</a:t>
                      </a: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29" name="文本框 1"/>
          <p:cNvSpPr txBox="1"/>
          <p:nvPr>
            <p:custDataLst>
              <p:tags r:id="rId2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逻辑衔接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3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4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5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逻辑衔接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5851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36245" y="802640"/>
            <a:ext cx="11319510" cy="61512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latin typeface="Times New Roman" panose="02020603050405020304"/>
                <a:ea typeface="Times New Roman" panose="02020603050405020304"/>
                <a:sym typeface="+mn-ea"/>
              </a:rPr>
              <a:t>1.House sitting also offers a level of </a:t>
            </a:r>
            <a:r>
              <a:rPr lang="en-US" altLang="zh-CN" sz="30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49     </a:t>
            </a:r>
            <a:r>
              <a:rPr lang="en-US" altLang="zh-CN" sz="3000">
                <a:latin typeface="Times New Roman" panose="02020603050405020304"/>
                <a:ea typeface="Times New Roman" panose="02020603050405020304"/>
                <a:sym typeface="+mn-ea"/>
              </a:rPr>
              <a:t> they can’t find in a hotel. “It’s </a:t>
            </a:r>
            <a:r>
              <a:rPr lang="en-US" altLang="zh-CN" sz="3000" b="1">
                <a:solidFill>
                  <a:srgbClr val="C00000"/>
                </a:solidFill>
                <a:latin typeface="Times New Roman Bold" panose="02020503050405090304" charset="0"/>
                <a:ea typeface="Times New Roman" panose="02020603050405020304"/>
                <a:cs typeface="Times New Roman Bold" panose="02020503050405090304" charset="0"/>
                <a:sym typeface="+mn-ea"/>
              </a:rPr>
              <a:t>like </a:t>
            </a:r>
            <a:r>
              <a:rPr lang="en-US" altLang="zh-CN" sz="3000">
                <a:latin typeface="Times New Roman" panose="02020603050405020304"/>
                <a:ea typeface="Times New Roman" panose="02020603050405020304"/>
                <a:sym typeface="+mn-ea"/>
              </a:rPr>
              <a:t>staying at a friend’s house,” Jessica says. </a:t>
            </a:r>
            <a:endParaRPr lang="en-US" altLang="zh-CN" sz="3000"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ts val="600"/>
              </a:spcAft>
            </a:pPr>
            <a:r>
              <a:rPr lang="en-US" altLang="zh-CN" sz="3000">
                <a:latin typeface="Times New Roman" panose="02020603050405020304"/>
                <a:ea typeface="Times New Roman" panose="02020603050405020304"/>
                <a:sym typeface="+mn-ea"/>
              </a:rPr>
              <a:t>     </a:t>
            </a:r>
            <a:r>
              <a:rPr lang="en-US" altLang="zh-CN" sz="3000" b="1">
                <a:latin typeface="Times New Roman Bold" panose="02020503050405090304" charset="0"/>
                <a:ea typeface="Times New Roman" panose="02020603050405020304"/>
                <a:cs typeface="Times New Roman Bold" panose="02020503050405090304" charset="0"/>
                <a:sym typeface="+mn-ea"/>
              </a:rPr>
              <a:t>A. support      B. comfort      C. control      D. attention</a:t>
            </a:r>
            <a:r>
              <a:rPr lang="en-US" altLang="zh-CN" sz="3000">
                <a:latin typeface="Times New Roman" panose="02020603050405020304"/>
                <a:ea typeface="Times New Roman" panose="02020603050405020304"/>
                <a:sym typeface="+mn-ea"/>
              </a:rPr>
              <a:t> </a:t>
            </a:r>
            <a:endParaRPr lang="en-US" altLang="zh-CN" sz="3000"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marL="0" lvl="1" indent="0" algn="l" fontAlgn="auto">
              <a:spcBef>
                <a:spcPts val="600"/>
              </a:spcBef>
            </a:pPr>
            <a:r>
              <a:rPr lang="en-US" altLang="zh-CN" sz="3000">
                <a:latin typeface="Times New Roman" panose="02020603050405020304"/>
                <a:ea typeface="Times New Roman" panose="02020603050405020304"/>
                <a:sym typeface="+mn-ea"/>
              </a:rPr>
              <a:t>2. </a:t>
            </a:r>
            <a:r>
              <a:rPr sz="30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That left a house still </a:t>
            </a:r>
            <a:r>
              <a:rPr lang="en-US" sz="3000" u="sng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stuffed</a:t>
            </a:r>
            <a:r>
              <a:rPr sz="30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 with things that, </a:t>
            </a:r>
            <a:r>
              <a:rPr sz="3000" b="1" dirty="0">
                <a:solidFill>
                  <a:srgbClr val="C00000"/>
                </a:solidFill>
                <a:latin typeface="Times New Roman Bold" panose="02020503050405090304" charset="0"/>
                <a:ea typeface="华文新魏" pitchFamily="2" charset="-122"/>
                <a:cs typeface="Times New Roman Bold" panose="02020503050405090304" charset="0"/>
                <a:sym typeface="+mn-ea"/>
              </a:rPr>
              <a:t>while </a:t>
            </a:r>
            <a:r>
              <a:rPr sz="30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not particularly </a:t>
            </a:r>
            <a:r>
              <a:rPr lang="en-US" altLang="zh-CN" sz="30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45     </a:t>
            </a:r>
            <a:r>
              <a:rPr sz="30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, didn't belong in a landfill(垃圾填埋场).</a:t>
            </a:r>
            <a:r>
              <a:rPr lang="en-US" altLang="zh-CN" sz="30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3000" kern="1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Cambria" panose="02040503050406030204" pitchFamily="18" charset="0"/>
              <a:cs typeface="Times New Roman" panose="02020603050405020304" charset="0"/>
            </a:endParaRPr>
          </a:p>
          <a:p>
            <a:pPr indent="0" algn="l" fontAlgn="auto">
              <a:spcAft>
                <a:spcPts val="600"/>
              </a:spcAft>
            </a:pPr>
            <a:r>
              <a:rPr lang="en-US" altLang="zh-CN" sz="3000" b="1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 Bold" panose="02020503050405090304" charset="0"/>
                <a:ea typeface="Cambria" panose="02040503050406030204" pitchFamily="18" charset="0"/>
                <a:cs typeface="Times New Roman Bold" panose="02020503050405090304" charset="0"/>
                <a:sym typeface="+mn-ea"/>
              </a:rPr>
              <a:t>  A. conventional   B. valuable    C. complicated	  D. tolerable</a:t>
            </a:r>
            <a:endParaRPr lang="en-US" altLang="zh-CN" sz="3000" b="1" kern="1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 Bold" panose="02020503050405090304" charset="0"/>
              <a:ea typeface="Cambria" panose="02040503050406030204" pitchFamily="18" charset="0"/>
              <a:cs typeface="Times New Roman Bold" panose="02020503050405090304" charset="0"/>
              <a:sym typeface="+mn-ea"/>
            </a:endParaRPr>
          </a:p>
          <a:p>
            <a:pPr indent="0" algn="just" defTabSz="266700" fontAlgn="auto">
              <a:spcBef>
                <a:spcPts val="600"/>
              </a:spcBef>
              <a:spcAft>
                <a:spcPct val="0"/>
              </a:spcAft>
            </a:pPr>
            <a:r>
              <a:rPr lang="en-US" altLang="zh-CN" sz="3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3."Well, yes. I don't </a:t>
            </a:r>
            <a:r>
              <a:rPr lang="en-US" altLang="zh-CN" sz="30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27. deny </a:t>
            </a:r>
            <a:r>
              <a:rPr lang="en-US" altLang="zh-CN" sz="3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0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achievement</a:t>
            </a:r>
            <a:r>
              <a:rPr lang="en-US" altLang="zh-CN" sz="3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," he hesitated. "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But</a:t>
            </a:r>
            <a:r>
              <a:rPr lang="en-US" altLang="zh-CN" sz="3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to be honest, it was a </a:t>
            </a:r>
            <a:r>
              <a:rPr lang="en-US" altLang="zh-CN" sz="30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28     </a:t>
            </a:r>
            <a:r>
              <a:rPr lang="en-US" altLang="zh-CN" sz="3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day for me when men landed on the moon."</a:t>
            </a:r>
            <a:endParaRPr lang="en-US" altLang="zh-CN" sz="3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</a:t>
            </a:r>
            <a:r>
              <a:rPr lang="en-US" altLang="zh-CN" sz="3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A. sad</a:t>
            </a:r>
            <a:r>
              <a:rPr lang="en-US" altLang="zh-CN" sz="3000" b="1">
                <a:latin typeface="Times New Roman" panose="02020603050405020304"/>
                <a:ea typeface="Times New Roman" panose="02020603050405020304"/>
                <a:sym typeface="+mn-ea"/>
              </a:rPr>
              <a:t>         </a:t>
            </a:r>
            <a:r>
              <a:rPr lang="en-US" altLang="zh-CN" sz="3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B. typical</a:t>
            </a:r>
            <a:r>
              <a:rPr lang="en-US" altLang="zh-CN" sz="3000" b="1">
                <a:latin typeface="Times New Roman" panose="02020603050405020304"/>
                <a:ea typeface="Times New Roman" panose="02020603050405020304"/>
                <a:sym typeface="+mn-ea"/>
              </a:rPr>
              <a:t>        </a:t>
            </a:r>
            <a:r>
              <a:rPr lang="en-US" altLang="zh-CN" sz="3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C. unusual</a:t>
            </a:r>
            <a:r>
              <a:rPr lang="en-US" altLang="zh-CN" sz="3000" b="1">
                <a:latin typeface="Times New Roman" panose="02020603050405020304"/>
                <a:ea typeface="Times New Roman" panose="02020603050405020304"/>
                <a:sym typeface="+mn-ea"/>
              </a:rPr>
              <a:t>       </a:t>
            </a:r>
            <a:r>
              <a:rPr lang="en-US" altLang="zh-CN" sz="3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D. remarkable</a:t>
            </a:r>
            <a:endParaRPr lang="en-US" altLang="zh-CN" sz="30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indent="0" algn="l" fontAlgn="auto">
              <a:spcBef>
                <a:spcPts val="600"/>
              </a:spcBef>
            </a:pPr>
            <a:r>
              <a:rPr lang="en-US" altLang="zh-CN" sz="30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4. I decided that the only reason I’d ever run again is if a big dog was running after me!</a:t>
            </a:r>
            <a:r>
              <a:rPr lang="en-US" altLang="zh-CN" sz="30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 Bold" panose="02020503050405090304" charset="0"/>
                <a:ea typeface="Cambria" panose="02040503050406030204" pitchFamily="18" charset="0"/>
                <a:cs typeface="Times New Roman Bold" panose="02020503050405090304" charset="0"/>
                <a:sym typeface="+mn-ea"/>
              </a:rPr>
              <a:t>So </a:t>
            </a:r>
            <a:r>
              <a:rPr lang="en-US" altLang="zh-CN" sz="30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I </a:t>
            </a:r>
            <a:r>
              <a:rPr lang="en-US" altLang="zh-CN" sz="3000" u="sng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  47    c</a:t>
            </a:r>
            <a:r>
              <a:rPr lang="en-US" altLang="zh-CN" sz="3000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ycling. I got a good bike and rode a lot.</a:t>
            </a:r>
            <a:endParaRPr kumimoji="0" lang="en-US" altLang="zh-CN" sz="3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Cambria" panose="02040503050406030204" pitchFamily="18" charset="0"/>
              <a:cs typeface="Times New Roman" panose="02020603050405020304" charset="0"/>
            </a:endParaRPr>
          </a:p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000" b="1" kern="1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 Bold" panose="02020503050405090304" charset="0"/>
                <a:ea typeface="Cambria" panose="02040503050406030204" pitchFamily="18" charset="0"/>
                <a:cs typeface="Times New Roman Bold" panose="02020503050405090304" charset="0"/>
                <a:sym typeface="+mn-ea"/>
              </a:rPr>
              <a:t>    A. gave up		B. went on	    C. turned to        D. dealt with</a:t>
            </a:r>
            <a:endParaRPr lang="en-US" altLang="zh-CN" sz="3000" b="1">
              <a:latin typeface="Times New Roman Bold" panose="02020503050405090304" charset="0"/>
              <a:cs typeface="Times New Roman Bold" panose="0202050305040509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3000" b="1">
              <a:latin typeface="Times New Roman Bold" panose="02020503050405090304" charset="0"/>
              <a:ea typeface="Times New Roman" panose="02020603050405020304"/>
              <a:cs typeface="Times New Roman Bold" panose="02020503050405090304" charset="0"/>
              <a:sym typeface="+mn-ea"/>
            </a:endParaRPr>
          </a:p>
        </p:txBody>
      </p:sp>
      <p:sp>
        <p:nvSpPr>
          <p:cNvPr id="7" name="Oval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97530" y="1711325"/>
            <a:ext cx="2266950" cy="65468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8" name="Oval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59785" y="3239770"/>
            <a:ext cx="2266950" cy="65468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9" name="Oval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98220" y="4741545"/>
            <a:ext cx="1593215" cy="65468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  <p:sp>
        <p:nvSpPr>
          <p:cNvPr id="10" name="Oval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92215" y="6144895"/>
            <a:ext cx="2266315" cy="65468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1"/>
          <p:cNvSpPr txBox="1"/>
          <p:nvPr>
            <p:custDataLst>
              <p:tags r:id="rId1"/>
            </p:custDataLst>
          </p:nvPr>
        </p:nvSpPr>
        <p:spPr>
          <a:xfrm>
            <a:off x="1743075" y="2924175"/>
            <a:ext cx="891857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学以致用</a:t>
            </a:r>
            <a:r>
              <a:rPr lang="en-US" altLang="zh-CN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试做出题人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 spd="slow" advTm="3000"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34340" y="828675"/>
            <a:ext cx="11299825" cy="305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55600" algn="just">
              <a:lnSpc>
                <a:spcPct val="110000"/>
              </a:lnSpc>
              <a:defRPr/>
            </a:pP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b="1" kern="100" dirty="0">
                <a:solidFill>
                  <a:srgbClr val="FF6600"/>
                </a:solidFill>
                <a:latin typeface="Calibri" panose="020F0502020204030204"/>
                <a:sym typeface="+mn-ea"/>
              </a:rPr>
              <a:t>1.</a:t>
            </a: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(2022.1</a:t>
            </a:r>
            <a:r>
              <a:rPr lang="zh-CN" altLang="en-US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浙江）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When Beverley Burdeyney turned seventy four last year, she started having problems with her eyes."I was simply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17.         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a terrible experience, " Ms. Burdeyney said. "I felt so helpless and insecure because the quality of my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18.          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was affected. "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68020" y="4137025"/>
            <a:ext cx="11299825" cy="12763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17. A.              B.             C.                 D.            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18. A.              B.             C.                 D.      </a:t>
            </a:r>
            <a:endParaRPr lang="en-US" altLang="zh-CN" sz="3500" b="0" i="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9" name="文本框 1"/>
          <p:cNvSpPr txBox="1"/>
          <p:nvPr>
            <p:custDataLst>
              <p:tags r:id="rId3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学以致用——试做出题人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4"/>
            </p:custDataLst>
          </p:nvPr>
        </p:nvCxnSpPr>
        <p:spPr>
          <a:xfrm>
            <a:off x="1588" y="5851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5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6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学以致用——试做出题人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5851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34340" y="828675"/>
            <a:ext cx="11299825" cy="305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55600" algn="just">
              <a:lnSpc>
                <a:spcPct val="110000"/>
              </a:lnSpc>
              <a:defRPr/>
            </a:pP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b="1" kern="100" dirty="0">
                <a:solidFill>
                  <a:srgbClr val="FF6600"/>
                </a:solidFill>
                <a:latin typeface="Calibri" panose="020F0502020204030204"/>
                <a:sym typeface="+mn-ea"/>
              </a:rPr>
              <a:t>1.</a:t>
            </a: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(2022.1</a:t>
            </a:r>
            <a:r>
              <a:rPr lang="zh-CN" altLang="en-US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浙江）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When Beverley Burdeyney turned seventy four last year, she started having problems with her eyes."I was simply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17.going through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a terrible experience, " Ms. Burdeyney said. "I felt so helpless and insecure because the quality of my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18.life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was affected. "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51180" y="4137025"/>
            <a:ext cx="11299825" cy="18688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1" i="0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</a:rPr>
              <a:t>17. A. getting over   B. going through </a:t>
            </a: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1" i="0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</a:rPr>
              <a:t>       C. holding on    D. passing down</a:t>
            </a: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1" i="0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</a:rPr>
              <a:t>18. A. story      B. treatment         C. life       D. relationship</a:t>
            </a: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学以致用——试做出题人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5851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34340" y="1340485"/>
            <a:ext cx="11299825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55600" algn="just">
              <a:lnSpc>
                <a:spcPct val="110000"/>
              </a:lnSpc>
              <a:defRPr/>
            </a:pP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b="1" kern="100" dirty="0">
                <a:solidFill>
                  <a:srgbClr val="FF6600"/>
                </a:solidFill>
                <a:latin typeface="Calibri" panose="020F0502020204030204"/>
                <a:sym typeface="+mn-ea"/>
              </a:rPr>
              <a:t>2.</a:t>
            </a: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(2022.1</a:t>
            </a:r>
            <a:r>
              <a:rPr lang="zh-CN" altLang="en-US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浙江）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Ms. </a:t>
            </a:r>
            <a:r>
              <a:rPr lang="en-US" altLang="zh-CN" sz="3500" kern="100" dirty="0" err="1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Burdeyney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talked to some friends who had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19.        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problems and discovered that they were largely suffering in 20.silence. “Nobody chooses to talk about it </a:t>
            </a:r>
            <a:r>
              <a:rPr lang="en-US" altLang="zh-CN" sz="3500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because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it seems so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21.              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,” she said. 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7555" y="4086225"/>
            <a:ext cx="8693785" cy="1660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0" i="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19. A.              B.             C.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</a:t>
            </a:r>
            <a:r>
              <a:rPr lang="en-US" altLang="zh-CN" sz="3500" b="0" i="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 D.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0" i="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21. A.              B.             C.                 D. 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</a:t>
            </a:r>
            <a:endParaRPr lang="en-US" altLang="zh-CN" sz="3500" b="0" i="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l" fontAlgn="ctr" latinLnBrk="0">
              <a:lnSpc>
                <a:spcPts val="3000"/>
              </a:lnSpc>
              <a:spcAft>
                <a:spcPct val="0"/>
              </a:spcAft>
            </a:pPr>
            <a:endParaRPr lang="en-US" altLang="zh-CN" sz="3500" b="0" i="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学以致用——试做出题人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5851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34340" y="828675"/>
            <a:ext cx="11299825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55600" algn="just">
              <a:lnSpc>
                <a:spcPct val="110000"/>
              </a:lnSpc>
              <a:defRPr/>
            </a:pP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b="1" kern="100" dirty="0">
                <a:solidFill>
                  <a:srgbClr val="FF6600"/>
                </a:solidFill>
                <a:latin typeface="Calibri" panose="020F0502020204030204"/>
                <a:sym typeface="+mn-ea"/>
              </a:rPr>
              <a:t>2.</a:t>
            </a:r>
            <a:r>
              <a:rPr lang="en-US" altLang="zh-CN" sz="3500" b="1" kern="100" dirty="0">
                <a:solidFill>
                  <a:srgbClr val="FF66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(2022.1</a:t>
            </a:r>
            <a:r>
              <a:rPr lang="zh-CN" altLang="en-US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浙江）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Ms. </a:t>
            </a:r>
            <a:r>
              <a:rPr lang="en-US" altLang="zh-CN" sz="3500" kern="100" dirty="0" err="1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Burdeyney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talked to some friends who had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19.similar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problems and discovered that they were largely suffering in </a:t>
            </a:r>
            <a:r>
              <a:rPr lang="en-US" altLang="zh-CN" sz="3500" kern="1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20.silence</a:t>
            </a:r>
            <a:r>
              <a:rPr lang="en-US" altLang="zh-CN" sz="3500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 “Nobody chooses to talk about it because it seems so </a:t>
            </a:r>
            <a:r>
              <a:rPr lang="en-US" altLang="zh-CN" sz="3500" u="sng" kern="1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21.insignificant</a:t>
            </a: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,” she said. 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34340" y="3574415"/>
            <a:ext cx="11299825" cy="225361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1" i="0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</a:rPr>
              <a:t>19. A. similar  B. various  C. personal  D. special</a:t>
            </a: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1" i="0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</a:rPr>
              <a:t>21. A. unbearable      B. abnormal   </a:t>
            </a: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r>
              <a:rPr lang="en-US" altLang="zh-CN" sz="3500" b="1" i="0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</a:rPr>
              <a:t>      C. insignificant    D. disturbing</a:t>
            </a: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l" fontAlgn="ctr" latinLnBrk="0">
              <a:lnSpc>
                <a:spcPts val="3000"/>
              </a:lnSpc>
              <a:spcAft>
                <a:spcPct val="0"/>
              </a:spcAft>
            </a:pP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圆角矩形 9"/>
          <p:cNvSpPr/>
          <p:nvPr>
            <p:custDataLst>
              <p:tags r:id="rId9"/>
            </p:custDataLst>
          </p:nvPr>
        </p:nvSpPr>
        <p:spPr>
          <a:xfrm>
            <a:off x="1054100" y="4177665"/>
            <a:ext cx="6195060" cy="130937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9" name="圆角矩形 17"/>
          <p:cNvSpPr/>
          <p:nvPr>
            <p:custDataLst>
              <p:tags r:id="rId10"/>
            </p:custDataLst>
          </p:nvPr>
        </p:nvSpPr>
        <p:spPr>
          <a:xfrm>
            <a:off x="6508115" y="5822950"/>
            <a:ext cx="4780915" cy="513715"/>
          </a:xfrm>
          <a:prstGeom prst="roundRect">
            <a:avLst/>
          </a:prstGeom>
          <a:solidFill>
            <a:schemeClr val="bg1"/>
          </a:solidFill>
          <a:ln w="12700" cmpd="sng">
            <a:solidFill>
              <a:srgbClr val="4FA3A7"/>
            </a:solidFill>
            <a:prstDash val="solid"/>
          </a:ln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C00000"/>
                </a:solidFill>
              </a:rPr>
              <a:t>新高考趋势——合成词判断</a:t>
            </a:r>
            <a:endParaRPr kumimoji="1"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018665" y="241300"/>
            <a:ext cx="9024620" cy="4603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1" dirty="0">
                <a:solidFill>
                  <a:srgbClr val="F2572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Fill in the Blanks</a:t>
            </a:r>
            <a:endParaRPr kumimoji="0" lang="en-US" altLang="zh-CN" sz="2400" b="1" kern="1200" cap="none" spc="0" normalizeH="0" baseline="0" noProof="1" dirty="0">
              <a:solidFill>
                <a:srgbClr val="F2572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5" name="任意多边形: 形状 4"/>
          <p:cNvSpPr/>
          <p:nvPr/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2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9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94052" y="942341"/>
            <a:ext cx="10515600" cy="4351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You say that you love rain,</a:t>
            </a:r>
            <a:endParaRPr lang="en-US" altLang="zh-CN" sz="3600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but you open your umbrella when it rains...</a:t>
            </a:r>
            <a:endParaRPr lang="en-US" altLang="zh-CN" sz="3600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You say that you love the sun,</a:t>
            </a:r>
            <a:endParaRPr lang="en-US" altLang="zh-CN" sz="3600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but you find a</a:t>
            </a:r>
            <a:r>
              <a:rPr lang="en-US" altLang="zh-CN" sz="36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3600" dirty="0"/>
              <a:t>shadow</a:t>
            </a:r>
            <a:r>
              <a:rPr lang="en-US" altLang="zh-CN" sz="36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3600" dirty="0"/>
              <a:t>spot when the ____ shines...</a:t>
            </a:r>
            <a:endParaRPr lang="en-US" altLang="zh-CN" sz="3600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You say that you love the</a:t>
            </a:r>
            <a:r>
              <a:rPr lang="en-US" altLang="zh-CN" sz="3600" dirty="0">
                <a:solidFill>
                  <a:srgbClr val="00B050"/>
                </a:solidFill>
              </a:rPr>
              <a:t> </a:t>
            </a:r>
            <a:r>
              <a:rPr lang="en-US" altLang="zh-CN" sz="3600" dirty="0"/>
              <a:t>wind,</a:t>
            </a:r>
            <a:endParaRPr lang="en-US" altLang="zh-CN" sz="3600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but you ______your windows when wind blows...</a:t>
            </a:r>
            <a:endParaRPr lang="en-US" altLang="zh-CN" sz="3600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This is _____I am afraid;</a:t>
            </a:r>
            <a:endParaRPr lang="en-US" altLang="zh-CN" sz="3600" dirty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3600" dirty="0"/>
              <a:t>You say that you love me too...</a:t>
            </a:r>
            <a:endParaRPr lang="en-US" altLang="zh-CN" sz="3600" dirty="0"/>
          </a:p>
        </p:txBody>
      </p:sp>
      <p:sp>
        <p:nvSpPr>
          <p:cNvPr id="511" name="圆角矩形 17"/>
          <p:cNvSpPr/>
          <p:nvPr>
            <p:custDataLst>
              <p:tags r:id="rId5"/>
            </p:custDataLst>
          </p:nvPr>
        </p:nvSpPr>
        <p:spPr>
          <a:xfrm>
            <a:off x="6567170" y="2080895"/>
            <a:ext cx="3594100" cy="685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0070C0"/>
                </a:solidFill>
              </a:rPr>
              <a:t>原词复现</a:t>
            </a:r>
            <a:endParaRPr kumimoji="1"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512" name="圆角矩形 26"/>
          <p:cNvSpPr/>
          <p:nvPr>
            <p:custDataLst>
              <p:tags r:id="rId6"/>
            </p:custDataLst>
          </p:nvPr>
        </p:nvSpPr>
        <p:spPr>
          <a:xfrm>
            <a:off x="6567170" y="4578350"/>
            <a:ext cx="3594100" cy="685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0070C0"/>
                </a:solidFill>
              </a:rPr>
              <a:t>转折关系</a:t>
            </a:r>
            <a:endParaRPr kumimoji="1"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513" name="椭圆 9"/>
          <p:cNvSpPr/>
          <p:nvPr>
            <p:custDataLst>
              <p:tags r:id="rId7"/>
            </p:custDataLst>
          </p:nvPr>
        </p:nvSpPr>
        <p:spPr>
          <a:xfrm>
            <a:off x="5233035" y="2080578"/>
            <a:ext cx="1011238" cy="684212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kumimoji="1" lang="en-US" altLang="zh-CN"/>
              <a:t> </a:t>
            </a:r>
            <a:endParaRPr kumimoji="1" lang="en-US" altLang="zh-CN"/>
          </a:p>
        </p:txBody>
      </p:sp>
      <p:sp>
        <p:nvSpPr>
          <p:cNvPr id="514" name="椭圆 9"/>
          <p:cNvSpPr/>
          <p:nvPr>
            <p:custDataLst>
              <p:tags r:id="rId8"/>
            </p:custDataLst>
          </p:nvPr>
        </p:nvSpPr>
        <p:spPr>
          <a:xfrm>
            <a:off x="457835" y="4038283"/>
            <a:ext cx="918119" cy="613183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endParaRPr kumimoji="1" lang="zh-CN" altLang="en-US"/>
          </a:p>
        </p:txBody>
      </p:sp>
      <p:sp>
        <p:nvSpPr>
          <p:cNvPr id="515" name="圆角矩形 26"/>
          <p:cNvSpPr/>
          <p:nvPr>
            <p:custDataLst>
              <p:tags r:id="rId9"/>
            </p:custDataLst>
          </p:nvPr>
        </p:nvSpPr>
        <p:spPr>
          <a:xfrm>
            <a:off x="6567170" y="5293995"/>
            <a:ext cx="3594100" cy="685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0070C0"/>
                </a:solidFill>
              </a:rPr>
              <a:t>因果关系</a:t>
            </a:r>
            <a:endParaRPr kumimoji="1"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516" name="TextBox 13"/>
          <p:cNvSpPr txBox="1"/>
          <p:nvPr>
            <p:custDataLst>
              <p:tags r:id="rId10"/>
            </p:custDataLst>
          </p:nvPr>
        </p:nvSpPr>
        <p:spPr>
          <a:xfrm>
            <a:off x="7664450" y="2728506"/>
            <a:ext cx="105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</a:rPr>
              <a:t>sun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517" name="TextBox 16"/>
          <p:cNvSpPr txBox="1"/>
          <p:nvPr>
            <p:custDataLst>
              <p:tags r:id="rId11"/>
            </p:custDataLst>
          </p:nvPr>
        </p:nvSpPr>
        <p:spPr>
          <a:xfrm>
            <a:off x="2258695" y="3970020"/>
            <a:ext cx="1511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</a:rPr>
              <a:t>close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518" name="TextBox 17"/>
          <p:cNvSpPr txBox="1"/>
          <p:nvPr>
            <p:custDataLst>
              <p:tags r:id="rId12"/>
            </p:custDataLst>
          </p:nvPr>
        </p:nvSpPr>
        <p:spPr>
          <a:xfrm>
            <a:off x="1920240" y="4559935"/>
            <a:ext cx="1266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</a:rPr>
              <a:t>why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1008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新高考趋势</a:t>
            </a:r>
            <a:r>
              <a:rPr lang="en-US" sz="2800" b="1">
                <a:solidFill>
                  <a:schemeClr val="tx2"/>
                </a:solidFill>
                <a:sym typeface="+mn-ea"/>
              </a:rPr>
              <a:t>--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派生词推断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1588" y="5851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3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4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07010" y="828675"/>
            <a:ext cx="11814810" cy="445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(2023 ·新课标Ⅱ卷) After some goodbyes, I asked George and his wife to help me 51.load Tiffy(狗狗) into the plane. I promised to take care of Tiffy and 52.call them as soon as we got to Kansas City.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500" kern="100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The flight was 53._______, and Tiffy was a great passenger. The next day, she 54 .flew with Karen and made it back to George in Virginia within a few days.</a:t>
            </a: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355600" algn="just">
              <a:lnSpc>
                <a:spcPct val="110000"/>
              </a:lnSpc>
              <a:defRPr/>
            </a:pPr>
            <a:endParaRPr lang="en-US" altLang="zh-CN" sz="3500" kern="100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07010" y="4806950"/>
            <a:ext cx="11299825" cy="17608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i="0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</a:rPr>
              <a:t>54. </a:t>
            </a:r>
            <a:r>
              <a:rPr lang="en-US" altLang="zh-CN" sz="3500" b="1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A. unnecessary	   B. unexpected	      </a:t>
            </a:r>
            <a:endParaRPr lang="en-US" altLang="zh-CN" sz="3500" b="1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00" dirty="0">
                <a:solidFill>
                  <a:srgbClr val="15424F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C. unavoidable	      D. uneventful</a:t>
            </a:r>
            <a:endParaRPr lang="en-US" altLang="zh-CN" sz="3500" b="1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l" fontAlgn="ctr" latinLnBrk="0">
              <a:lnSpc>
                <a:spcPct val="110000"/>
              </a:lnSpc>
              <a:spcAft>
                <a:spcPct val="0"/>
              </a:spcAft>
            </a:pPr>
            <a:endParaRPr lang="en-US" altLang="zh-CN" sz="3500" b="1" i="0" kern="100" dirty="0">
              <a:solidFill>
                <a:srgbClr val="15424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390765" y="4438015"/>
            <a:ext cx="4671695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457200" indent="-4572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sz="2400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语境</a:t>
            </a:r>
            <a:r>
              <a:rPr lang="en-US" altLang="zh-CN" sz="2400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400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派生词推断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endParaRPr lang="en-US" altLang="zh-CN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un-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否定前缀，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event  n.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事件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→eventful  adj.充满大事的</a:t>
            </a:r>
            <a:endParaRPr lang="en-US" altLang="zh-CN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defTabSz="2667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</a:t>
            </a:r>
            <a:endParaRPr lang="en-US" altLang="zh-CN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defTabSz="2667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→ 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un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event</a:t>
            </a:r>
            <a:r>
              <a:rPr lang="en-US" altLang="zh-CN" sz="24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ful</a:t>
            </a:r>
            <a:r>
              <a:rPr lang="en-US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adj.平静无事的</a:t>
            </a:r>
            <a:endParaRPr lang="en-US" altLang="zh-CN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Oval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26535" y="5282565"/>
            <a:ext cx="3364230" cy="65468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p>
            <a:endParaRPr lang="zh-CN" altLang="zh-CN" sz="3600">
              <a:latin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87400" y="589915"/>
            <a:ext cx="2128520" cy="798830"/>
          </a:xfrm>
        </p:spPr>
        <p:txBody>
          <a:bodyPr/>
          <a:p>
            <a:r>
              <a:rPr lang="zh-CN" altLang="en-US" sz="3600" b="1">
                <a:solidFill>
                  <a:srgbClr val="C00000"/>
                </a:solidFill>
              </a:rPr>
              <a:t>备考思路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3385" y="1388745"/>
            <a:ext cx="11520805" cy="4030980"/>
          </a:xfrm>
        </p:spPr>
        <p:txBody>
          <a:bodyPr/>
          <a:p>
            <a:pPr indent="0" algn="l" fontAlgn="auto">
              <a:lnSpc>
                <a:spcPct val="150000"/>
              </a:lnSpc>
              <a:buNone/>
            </a:pPr>
            <a:r>
              <a:rPr 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掌握重点前缀/后缀：</a:t>
            </a:r>
            <a:endParaRPr sz="28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整理高频前缀</a:t>
            </a:r>
            <a:r>
              <a:rPr sz="2800">
                <a:solidFill>
                  <a:schemeClr val="tx2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  <a:sym typeface="+mn-ea"/>
              </a:rPr>
              <a:t>（un-, dis-, re-</a:t>
            </a:r>
            <a:r>
              <a:rPr lang="en-US" sz="2800">
                <a:solidFill>
                  <a:schemeClr val="tx2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  <a:sym typeface="+mn-ea"/>
              </a:rPr>
              <a:t>,non-</a:t>
            </a:r>
            <a:r>
              <a:rPr sz="2800">
                <a:solidFill>
                  <a:schemeClr val="tx2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  <a:sym typeface="+mn-ea"/>
              </a:rPr>
              <a:t>）</a:t>
            </a:r>
            <a:r>
              <a:rPr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和后缀</a:t>
            </a:r>
            <a:r>
              <a:rPr sz="2800">
                <a:solidFill>
                  <a:schemeClr val="tx2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  <a:sym typeface="+mn-ea"/>
              </a:rPr>
              <a:t>（-ful, -less, -able）</a:t>
            </a:r>
            <a:endParaRPr sz="28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拆解复合词：</a:t>
            </a:r>
            <a:endParaRPr sz="28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</a:t>
            </a:r>
            <a:r>
              <a:rPr sz="2800">
                <a:solidFill>
                  <a:schemeClr val="tx2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  <a:sym typeface="+mn-ea"/>
              </a:rPr>
              <a:t>「eye-catching = eye</a:t>
            </a:r>
            <a:r>
              <a:rPr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（眼睛）</a:t>
            </a:r>
            <a:r>
              <a:rPr sz="2800">
                <a:solidFill>
                  <a:schemeClr val="tx2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  <a:sym typeface="+mn-ea"/>
              </a:rPr>
              <a:t>+ catching</a:t>
            </a:r>
            <a:r>
              <a:rPr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（吸引）→ 吸引眼球的」</a:t>
            </a:r>
            <a:endParaRPr sz="28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语境推理训练：</a:t>
            </a:r>
            <a:endParaRPr sz="28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通过上下文猜测生词含义</a:t>
            </a:r>
            <a:endParaRPr sz="28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5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4E8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098415" y="0"/>
            <a:ext cx="7093585" cy="68580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115570" y="0"/>
            <a:ext cx="3193415" cy="685736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-140335" y="118745"/>
            <a:ext cx="3705860" cy="112395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4"/>
        </p:blipFill>
        <p:spPr>
          <a:xfrm>
            <a:off x="2997200" y="301625"/>
            <a:ext cx="2185035" cy="6363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ageCurlDouble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121410" y="2929255"/>
            <a:ext cx="16402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2"/>
                </a:solidFill>
              </a:rPr>
              <a:t>完型填空</a:t>
            </a:r>
            <a:endParaRPr lang="zh-CN" altLang="en-US" sz="2800">
              <a:solidFill>
                <a:schemeClr val="tx2"/>
              </a:solidFill>
            </a:endParaRPr>
          </a:p>
          <a:p>
            <a:r>
              <a:rPr lang="zh-CN" altLang="en-US" sz="2800">
                <a:solidFill>
                  <a:schemeClr val="tx2"/>
                </a:solidFill>
              </a:rPr>
              <a:t>重要能力</a:t>
            </a:r>
            <a:endParaRPr lang="zh-CN" altLang="en-US" sz="2800">
              <a:solidFill>
                <a:schemeClr val="tx2"/>
              </a:solidFill>
            </a:endParaRPr>
          </a:p>
        </p:txBody>
      </p:sp>
      <p:sp>
        <p:nvSpPr>
          <p:cNvPr id="6" name="左大括号 5"/>
          <p:cNvSpPr/>
          <p:nvPr>
            <p:custDataLst>
              <p:tags r:id="rId2"/>
            </p:custDataLst>
          </p:nvPr>
        </p:nvSpPr>
        <p:spPr>
          <a:xfrm>
            <a:off x="2829560" y="686435"/>
            <a:ext cx="631190" cy="5485765"/>
          </a:xfrm>
          <a:prstGeom prst="leftBrace">
            <a:avLst/>
          </a:prstGeom>
          <a:ln w="19050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898265" y="543560"/>
            <a:ext cx="1653540" cy="71755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1.</a:t>
            </a:r>
            <a:r>
              <a:rPr lang="zh-CN" altLang="en-US" sz="2000" b="1">
                <a:solidFill>
                  <a:schemeClr val="tx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语篇意识（Discourse）</a:t>
            </a:r>
            <a:endParaRPr lang="zh-CN" altLang="en-US" sz="2000" b="1">
              <a:solidFill>
                <a:schemeClr val="tx1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903595" y="311150"/>
            <a:ext cx="3255645" cy="899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chemeClr val="tx2"/>
                </a:solidFill>
              </a:rPr>
              <a:t>首句不设空，交代背景</a:t>
            </a:r>
            <a:endParaRPr lang="zh-CN" altLang="en-US">
              <a:solidFill>
                <a:schemeClr val="tx2"/>
              </a:solidFill>
            </a:endParaRPr>
          </a:p>
          <a:p>
            <a:r>
              <a:rPr lang="zh-CN" altLang="en-US">
                <a:solidFill>
                  <a:schemeClr val="tx2"/>
                </a:solidFill>
              </a:rPr>
              <a:t>记叙文-由经历到</a:t>
            </a:r>
            <a:r>
              <a:rPr lang="zh-CN" altLang="en-US" b="1">
                <a:solidFill>
                  <a:schemeClr val="tx2"/>
                </a:solidFill>
              </a:rPr>
              <a:t>感悟</a:t>
            </a:r>
            <a:r>
              <a:rPr lang="zh-CN" altLang="en-US">
                <a:solidFill>
                  <a:schemeClr val="tx2"/>
                </a:solidFill>
              </a:rPr>
              <a:t>；</a:t>
            </a:r>
            <a:endParaRPr lang="zh-CN" altLang="en-US">
              <a:solidFill>
                <a:schemeClr val="tx2"/>
              </a:solidFill>
            </a:endParaRPr>
          </a:p>
          <a:p>
            <a:r>
              <a:rPr lang="zh-CN" altLang="en-US">
                <a:solidFill>
                  <a:schemeClr val="tx2"/>
                </a:solidFill>
              </a:rPr>
              <a:t>夹叙夹议-由经历到</a:t>
            </a:r>
            <a:r>
              <a:rPr lang="zh-CN" altLang="en-US" b="1">
                <a:solidFill>
                  <a:schemeClr val="tx2"/>
                </a:solidFill>
              </a:rPr>
              <a:t>观点</a:t>
            </a:r>
            <a:endParaRPr lang="zh-CN" altLang="en-US" b="1">
              <a:solidFill>
                <a:schemeClr val="tx2"/>
              </a:solidFill>
            </a:endParaRPr>
          </a:p>
        </p:txBody>
      </p:sp>
      <p:sp>
        <p:nvSpPr>
          <p:cNvPr id="18" name="圆角矩形 17"/>
          <p:cNvSpPr/>
          <p:nvPr>
            <p:custDataLst>
              <p:tags r:id="rId5"/>
            </p:custDataLst>
          </p:nvPr>
        </p:nvSpPr>
        <p:spPr>
          <a:xfrm>
            <a:off x="3898265" y="1729105"/>
            <a:ext cx="1653540" cy="716915"/>
          </a:xfrm>
          <a:prstGeom prst="roundRect">
            <a:avLst/>
          </a:prstGeom>
          <a:solidFill>
            <a:srgbClr val="FF0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2. </a:t>
            </a:r>
            <a:r>
              <a:rPr lang="zh-CN" altLang="en-US" sz="2000" b="1">
                <a:solidFill>
                  <a:schemeClr val="tx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语境意识（Context</a:t>
            </a:r>
            <a:r>
              <a:rPr lang="zh-CN" altLang="en-US" sz="2400" b="1">
                <a:solidFill>
                  <a:schemeClr val="tx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）</a:t>
            </a:r>
            <a:endParaRPr lang="zh-CN" altLang="en-US" sz="2400" b="1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sym typeface="+mn-ea"/>
            </a:endParaRPr>
          </a:p>
        </p:txBody>
      </p:sp>
      <p:sp>
        <p:nvSpPr>
          <p:cNvPr id="9" name="左大括号 8"/>
          <p:cNvSpPr/>
          <p:nvPr>
            <p:custDataLst>
              <p:tags r:id="rId6"/>
            </p:custDataLst>
          </p:nvPr>
        </p:nvSpPr>
        <p:spPr>
          <a:xfrm>
            <a:off x="5684520" y="1386205"/>
            <a:ext cx="616585" cy="1381125"/>
          </a:xfrm>
          <a:prstGeom prst="leftBrace">
            <a:avLst/>
          </a:prstGeom>
          <a:ln w="19050">
            <a:solidFill>
              <a:srgbClr val="FFA8A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160770" y="119253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原词复现（多为名词）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153150" y="147447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同义</a:t>
            </a:r>
            <a:r>
              <a:rPr lang="en-US" altLang="zh-CN">
                <a:solidFill>
                  <a:schemeClr val="tx2"/>
                </a:solidFill>
              </a:rPr>
              <a:t>/</a:t>
            </a:r>
            <a:r>
              <a:rPr lang="zh-CN" altLang="en-US">
                <a:solidFill>
                  <a:schemeClr val="tx2"/>
                </a:solidFill>
              </a:rPr>
              <a:t>反义复现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160770" y="176149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同场景词复现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6160770" y="241871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代词复现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0" name="圆角矩形 19"/>
          <p:cNvSpPr/>
          <p:nvPr>
            <p:custDataLst>
              <p:tags r:id="rId11"/>
            </p:custDataLst>
          </p:nvPr>
        </p:nvSpPr>
        <p:spPr>
          <a:xfrm>
            <a:off x="3898265" y="3070860"/>
            <a:ext cx="1653540" cy="7175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3. </a:t>
            </a: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逻辑衔接（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Logic</a:t>
            </a: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sym typeface="+mn-ea"/>
              </a:rPr>
              <a:t>）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sym typeface="+mn-ea"/>
            </a:endParaRPr>
          </a:p>
        </p:txBody>
      </p:sp>
      <p:sp>
        <p:nvSpPr>
          <p:cNvPr id="17" name="左大括号 16"/>
          <p:cNvSpPr/>
          <p:nvPr>
            <p:custDataLst>
              <p:tags r:id="rId12"/>
            </p:custDataLst>
          </p:nvPr>
        </p:nvSpPr>
        <p:spPr>
          <a:xfrm>
            <a:off x="5707380" y="2898140"/>
            <a:ext cx="506095" cy="1365250"/>
          </a:xfrm>
          <a:prstGeom prst="leftBrace">
            <a:avLst/>
          </a:prstGeom>
          <a:ln w="1905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160770" y="286512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并列（</a:t>
            </a:r>
            <a:r>
              <a:rPr lang="en-US" altLang="zh-CN">
                <a:solidFill>
                  <a:schemeClr val="tx2"/>
                </a:solidFill>
              </a:rPr>
              <a:t>and,or...</a:t>
            </a:r>
            <a:r>
              <a:rPr lang="zh-CN" altLang="en-US">
                <a:solidFill>
                  <a:schemeClr val="tx2"/>
                </a:solidFill>
              </a:rPr>
              <a:t>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6160770" y="314833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转折（</a:t>
            </a:r>
            <a:r>
              <a:rPr lang="en-US" altLang="zh-CN">
                <a:solidFill>
                  <a:schemeClr val="tx2"/>
                </a:solidFill>
              </a:rPr>
              <a:t>but,while, however...</a:t>
            </a:r>
            <a:r>
              <a:rPr lang="zh-CN" altLang="en-US">
                <a:solidFill>
                  <a:schemeClr val="tx2"/>
                </a:solidFill>
              </a:rPr>
              <a:t>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6160770" y="340931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因果（</a:t>
            </a:r>
            <a:r>
              <a:rPr lang="en-US" altLang="zh-CN">
                <a:solidFill>
                  <a:schemeClr val="tx2"/>
                </a:solidFill>
              </a:rPr>
              <a:t>since, as, because...</a:t>
            </a:r>
            <a:r>
              <a:rPr lang="zh-CN" altLang="en-US">
                <a:solidFill>
                  <a:schemeClr val="tx2"/>
                </a:solidFill>
              </a:rPr>
              <a:t>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6160770" y="367665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递进（</a:t>
            </a:r>
            <a:r>
              <a:rPr lang="en-US" altLang="zh-CN">
                <a:solidFill>
                  <a:schemeClr val="tx2"/>
                </a:solidFill>
              </a:rPr>
              <a:t>Ultimately, even...</a:t>
            </a:r>
            <a:r>
              <a:rPr lang="zh-CN" altLang="en-US">
                <a:solidFill>
                  <a:schemeClr val="tx2"/>
                </a:solidFill>
              </a:rPr>
              <a:t>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189345" y="395351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解释（破折号，冒号</a:t>
            </a:r>
            <a:r>
              <a:rPr lang="en-US" altLang="zh-CN">
                <a:solidFill>
                  <a:schemeClr val="tx2"/>
                </a:solidFill>
              </a:rPr>
              <a:t>...</a:t>
            </a:r>
            <a:r>
              <a:rPr lang="zh-CN" altLang="en-US">
                <a:solidFill>
                  <a:schemeClr val="tx2"/>
                </a:solidFill>
              </a:rPr>
              <a:t>）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8" name="圆角矩形 27"/>
          <p:cNvSpPr/>
          <p:nvPr>
            <p:custDataLst>
              <p:tags r:id="rId18"/>
            </p:custDataLst>
          </p:nvPr>
        </p:nvSpPr>
        <p:spPr>
          <a:xfrm>
            <a:off x="3653155" y="4384040"/>
            <a:ext cx="2173605" cy="764540"/>
          </a:xfrm>
          <a:prstGeom prst="roundRect">
            <a:avLst/>
          </a:prstGeom>
          <a:solidFill>
            <a:srgbClr val="A8C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chemeClr val="tx2"/>
                </a:solidFill>
                <a:sym typeface="+mn-ea"/>
              </a:rPr>
              <a:t>4. </a:t>
            </a:r>
            <a:r>
              <a:rPr lang="zh-CN" altLang="en-US" sz="2000" b="1">
                <a:solidFill>
                  <a:schemeClr val="tx2"/>
                </a:solidFill>
                <a:sym typeface="+mn-ea"/>
              </a:rPr>
              <a:t>文化常识</a:t>
            </a:r>
            <a:r>
              <a:rPr lang="zh-CN" altLang="en-US" sz="1600" b="1">
                <a:solidFill>
                  <a:schemeClr val="tx2"/>
                </a:solidFill>
                <a:latin typeface="Times New Roman" panose="02020603050405020304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1600" b="1">
                <a:solidFill>
                  <a:schemeClr val="tx2"/>
                </a:solidFill>
                <a:latin typeface="Times New Roman" panose="02020603050405020304"/>
                <a:cs typeface="Times New Roman" panose="02020603050405020304" charset="0"/>
                <a:sym typeface="+mn-ea"/>
              </a:rPr>
              <a:t>Culture+Common Sense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/>
                <a:cs typeface="Times New Roman" panose="02020603050405020304" charset="0"/>
                <a:sym typeface="+mn-ea"/>
              </a:rPr>
              <a:t>）</a:t>
            </a:r>
            <a:endParaRPr lang="zh-CN" altLang="en-US" b="1">
              <a:solidFill>
                <a:schemeClr val="tx2"/>
              </a:solidFill>
              <a:latin typeface="Times New Roman" panose="02020603050405020304"/>
              <a:cs typeface="Times New Roman" panose="02020603050405020304" charset="0"/>
              <a:sym typeface="+mn-ea"/>
            </a:endParaRPr>
          </a:p>
        </p:txBody>
      </p:sp>
      <p:sp>
        <p:nvSpPr>
          <p:cNvPr id="29" name="圆角矩形 28"/>
          <p:cNvSpPr/>
          <p:nvPr>
            <p:custDataLst>
              <p:tags r:id="rId19"/>
            </p:custDataLst>
          </p:nvPr>
        </p:nvSpPr>
        <p:spPr>
          <a:xfrm>
            <a:off x="3822700" y="5505450"/>
            <a:ext cx="1861820" cy="764540"/>
          </a:xfrm>
          <a:prstGeom prst="roundRect">
            <a:avLst/>
          </a:prstGeom>
          <a:solidFill>
            <a:srgbClr val="7030A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chemeClr val="tx2"/>
                </a:solidFill>
                <a:sym typeface="+mn-ea"/>
              </a:rPr>
              <a:t>5. </a:t>
            </a:r>
            <a:r>
              <a:rPr lang="zh-CN" altLang="en-US" sz="2000" b="1">
                <a:solidFill>
                  <a:schemeClr val="tx2"/>
                </a:solidFill>
                <a:sym typeface="+mn-ea"/>
              </a:rPr>
              <a:t>语言知识</a:t>
            </a:r>
            <a:endParaRPr lang="zh-CN" altLang="en-US" sz="2000" b="1">
              <a:solidFill>
                <a:schemeClr val="tx2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6160770" y="2080260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2"/>
                </a:solidFill>
              </a:rPr>
              <a:t>上下位词复现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7" name="左大括号 6"/>
          <p:cNvSpPr/>
          <p:nvPr>
            <p:custDataLst>
              <p:tags r:id="rId21"/>
            </p:custDataLst>
          </p:nvPr>
        </p:nvSpPr>
        <p:spPr>
          <a:xfrm flipH="1">
            <a:off x="9159240" y="683260"/>
            <a:ext cx="376555" cy="3411855"/>
          </a:xfrm>
          <a:prstGeom prst="leftBrace">
            <a:avLst>
              <a:gd name="adj1" fmla="val 8333"/>
              <a:gd name="adj2" fmla="val 50005"/>
            </a:avLst>
          </a:prstGeom>
          <a:ln w="19050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9255125" y="1998028"/>
            <a:ext cx="2522855" cy="902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indent="385445" algn="l" fontAlgn="auto"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/>
                <a:cs typeface="Times New Roman" panose="02020603050405020304" charset="0"/>
              </a:rPr>
              <a:t>The main rule</a:t>
            </a:r>
            <a:endParaRPr lang="en-US" altLang="zh-CN" sz="2400" b="1">
              <a:solidFill>
                <a:schemeClr val="tx2"/>
              </a:solidFill>
              <a:latin typeface="Times New Roman" panose="02020603050405020304"/>
              <a:cs typeface="Times New Roman" panose="02020603050405020304" charset="0"/>
            </a:endParaRPr>
          </a:p>
          <a:p>
            <a:pPr indent="385445" algn="l" fontAlgn="auto"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/>
                <a:cs typeface="Times New Roman" panose="02020603050405020304" charset="0"/>
              </a:rPr>
              <a:t>“DCL”</a:t>
            </a:r>
            <a:endParaRPr lang="en-US" altLang="zh-CN" sz="2400" b="1">
              <a:solidFill>
                <a:schemeClr val="tx2"/>
              </a:solidFill>
              <a:latin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8" grpId="0"/>
      <p:bldP spid="10" grpId="0"/>
      <p:bldP spid="9" grpId="0" bldLvl="0" animBg="1"/>
      <p:bldP spid="12" grpId="0"/>
      <p:bldP spid="14" grpId="0"/>
      <p:bldP spid="16" grpId="0"/>
      <p:bldP spid="20" grpId="0" bldLvl="0" animBg="1"/>
      <p:bldP spid="17" grpId="0" bldLvl="0" animBg="1"/>
      <p:bldP spid="19" grpId="0"/>
      <p:bldP spid="21" grpId="0"/>
      <p:bldP spid="22" grpId="0"/>
      <p:bldP spid="23" grpId="0"/>
      <p:bldP spid="24" grpId="0"/>
      <p:bldP spid="28" grpId="0" bldLvl="0" animBg="1"/>
      <p:bldP spid="29" grpId="0" bldLvl="0" animBg="1"/>
      <p:bldP spid="4" grpId="0"/>
      <p:bldP spid="7" grpId="0" bldLvl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8" name="文本框 4" descr="7b0a202020202262756c6c6574223a20227b5c2263617465676f727949645c223a5c225c222c5c2274656d706c61746549645c223a32303233313636357d220a7d0a"/>
          <p:cNvSpPr txBox="1"/>
          <p:nvPr>
            <p:custDataLst>
              <p:tags r:id="rId1"/>
            </p:custDataLst>
          </p:nvPr>
        </p:nvSpPr>
        <p:spPr>
          <a:xfrm>
            <a:off x="501015" y="1630045"/>
            <a:ext cx="10956925" cy="391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just" fontAlgn="auto"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charset="0"/>
              <a:buChar char="p"/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命题人设计的每一个空格，都遵循一个核心原则：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答案一定能在上下文中找到依据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。正确的选项不是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读着顺口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，而是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有线索支撑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4FA3A7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 algn="just" fontAlgn="auto"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charset="0"/>
              <a:buChar char="p"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考查学生是否真正读懂文章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，而不仅仅是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考查是否认识这个词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。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 algn="just" fontAlgn="auto"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charset="0"/>
              <a:buChar char="p"/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完形填空的解题过程，本质上是与命题人进行一场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逻辑对话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Shape 7"/>
          <p:cNvSpPr/>
          <p:nvPr>
            <p:custDataLst>
              <p:tags r:id="rId2"/>
            </p:custDataLst>
          </p:nvPr>
        </p:nvSpPr>
        <p:spPr>
          <a:xfrm>
            <a:off x="765810" y="641350"/>
            <a:ext cx="2449830" cy="610870"/>
          </a:xfrm>
          <a:custGeom>
            <a:avLst/>
            <a:gdLst/>
            <a:ahLst/>
            <a:cxnLst/>
            <a:rect l="l" t="t" r="r" b="b"/>
            <a:pathLst>
              <a:path w="3638550" h="1362075">
                <a:moveTo>
                  <a:pt x="38100" y="0"/>
                </a:moveTo>
                <a:lnTo>
                  <a:pt x="3562356" y="0"/>
                </a:lnTo>
                <a:cubicBezTo>
                  <a:pt x="3604437" y="0"/>
                  <a:pt x="3638550" y="34113"/>
                  <a:pt x="3638550" y="76194"/>
                </a:cubicBezTo>
                <a:lnTo>
                  <a:pt x="3638550" y="1285881"/>
                </a:lnTo>
                <a:cubicBezTo>
                  <a:pt x="3638550" y="1327962"/>
                  <a:pt x="3604437" y="1362075"/>
                  <a:pt x="3562356" y="1362075"/>
                </a:cubicBezTo>
                <a:lnTo>
                  <a:pt x="38100" y="1362075"/>
                </a:lnTo>
                <a:cubicBezTo>
                  <a:pt x="17072" y="1362075"/>
                  <a:pt x="0" y="1345003"/>
                  <a:pt x="0" y="13239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9FAFB"/>
          </a:solidFill>
        </p:spPr>
      </p:sp>
      <p:sp>
        <p:nvSpPr>
          <p:cNvPr id="11" name="Shape 9"/>
          <p:cNvSpPr/>
          <p:nvPr>
            <p:custDataLst>
              <p:tags r:id="rId3"/>
            </p:custDataLst>
          </p:nvPr>
        </p:nvSpPr>
        <p:spPr>
          <a:xfrm>
            <a:off x="1013460" y="841534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142875" y="78860"/>
                </a:moveTo>
                <a:lnTo>
                  <a:pt x="142875" y="251482"/>
                </a:lnTo>
                <a:lnTo>
                  <a:pt x="143154" y="251371"/>
                </a:lnTo>
                <a:cubicBezTo>
                  <a:pt x="173627" y="238702"/>
                  <a:pt x="206332" y="232172"/>
                  <a:pt x="239316" y="232172"/>
                </a:cubicBezTo>
                <a:lnTo>
                  <a:pt x="250031" y="232172"/>
                </a:lnTo>
                <a:lnTo>
                  <a:pt x="250031" y="53578"/>
                </a:lnTo>
                <a:lnTo>
                  <a:pt x="239316" y="53578"/>
                </a:lnTo>
                <a:cubicBezTo>
                  <a:pt x="215764" y="53578"/>
                  <a:pt x="192379" y="58266"/>
                  <a:pt x="170613" y="67308"/>
                </a:cubicBezTo>
                <a:cubicBezTo>
                  <a:pt x="161237" y="71214"/>
                  <a:pt x="151972" y="75065"/>
                  <a:pt x="142875" y="78860"/>
                </a:cubicBezTo>
                <a:close/>
                <a:moveTo>
                  <a:pt x="128867" y="34323"/>
                </a:moveTo>
                <a:lnTo>
                  <a:pt x="142875" y="40184"/>
                </a:lnTo>
                <a:lnTo>
                  <a:pt x="156883" y="34323"/>
                </a:lnTo>
                <a:cubicBezTo>
                  <a:pt x="183003" y="23440"/>
                  <a:pt x="211020" y="17859"/>
                  <a:pt x="239316" y="17859"/>
                </a:cubicBezTo>
                <a:lnTo>
                  <a:pt x="258961" y="17859"/>
                </a:lnTo>
                <a:cubicBezTo>
                  <a:pt x="273751" y="17859"/>
                  <a:pt x="285750" y="29859"/>
                  <a:pt x="285750" y="44648"/>
                </a:cubicBezTo>
                <a:lnTo>
                  <a:pt x="285750" y="241102"/>
                </a:lnTo>
                <a:cubicBezTo>
                  <a:pt x="285750" y="255891"/>
                  <a:pt x="273751" y="267891"/>
                  <a:pt x="258961" y="267891"/>
                </a:cubicBezTo>
                <a:lnTo>
                  <a:pt x="239316" y="267891"/>
                </a:lnTo>
                <a:cubicBezTo>
                  <a:pt x="211020" y="267891"/>
                  <a:pt x="183003" y="273472"/>
                  <a:pt x="156883" y="284355"/>
                </a:cubicBezTo>
                <a:lnTo>
                  <a:pt x="149740" y="287313"/>
                </a:lnTo>
                <a:cubicBezTo>
                  <a:pt x="145331" y="289154"/>
                  <a:pt x="140419" y="289154"/>
                  <a:pt x="136010" y="287313"/>
                </a:cubicBezTo>
                <a:lnTo>
                  <a:pt x="128867" y="284355"/>
                </a:lnTo>
                <a:cubicBezTo>
                  <a:pt x="102747" y="273472"/>
                  <a:pt x="74730" y="267891"/>
                  <a:pt x="46434" y="267891"/>
                </a:cubicBezTo>
                <a:lnTo>
                  <a:pt x="26789" y="267891"/>
                </a:lnTo>
                <a:cubicBezTo>
                  <a:pt x="11999" y="267891"/>
                  <a:pt x="0" y="255891"/>
                  <a:pt x="0" y="241102"/>
                </a:cubicBezTo>
                <a:lnTo>
                  <a:pt x="0" y="44648"/>
                </a:lnTo>
                <a:cubicBezTo>
                  <a:pt x="0" y="29859"/>
                  <a:pt x="11999" y="17859"/>
                  <a:pt x="26789" y="17859"/>
                </a:cubicBezTo>
                <a:lnTo>
                  <a:pt x="46434" y="17859"/>
                </a:lnTo>
                <a:cubicBezTo>
                  <a:pt x="74730" y="17859"/>
                  <a:pt x="102747" y="23440"/>
                  <a:pt x="128867" y="34323"/>
                </a:cubicBezTo>
                <a:close/>
              </a:path>
            </a:pathLst>
          </a:custGeom>
          <a:solidFill>
            <a:srgbClr val="184C5A"/>
          </a:solidFill>
        </p:spPr>
      </p:sp>
      <p:sp>
        <p:nvSpPr>
          <p:cNvPr id="12" name="Text 10"/>
          <p:cNvSpPr/>
          <p:nvPr>
            <p:custDataLst>
              <p:tags r:id="rId4"/>
            </p:custDataLst>
          </p:nvPr>
        </p:nvSpPr>
        <p:spPr>
          <a:xfrm>
            <a:off x="1447165" y="803275"/>
            <a:ext cx="156781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1F2937"/>
                </a:solidFill>
                <a:latin typeface="微软雅黑" panose="020B0503020204020204" charset="-122"/>
                <a:ea typeface="微软雅黑" panose="020B0503020204020204" charset="-122"/>
                <a:cs typeface="思源宋体" panose="02020500000000000000" pitchFamily="34" charset="-120"/>
              </a:rPr>
              <a:t>不是语法题</a:t>
            </a:r>
            <a:endParaRPr lang="en-US" sz="2400" b="1" dirty="0">
              <a:solidFill>
                <a:srgbClr val="1F2937"/>
              </a:solidFill>
              <a:latin typeface="微软雅黑" panose="020B0503020204020204" charset="-122"/>
              <a:ea typeface="微软雅黑" panose="020B0503020204020204" charset="-122"/>
              <a:cs typeface="思源宋体" panose="02020500000000000000" pitchFamily="34" charset="-120"/>
            </a:endParaRPr>
          </a:p>
        </p:txBody>
      </p:sp>
      <p:sp>
        <p:nvSpPr>
          <p:cNvPr id="14" name="Shape 12"/>
          <p:cNvSpPr/>
          <p:nvPr>
            <p:custDataLst>
              <p:tags r:id="rId5"/>
            </p:custDataLst>
          </p:nvPr>
        </p:nvSpPr>
        <p:spPr>
          <a:xfrm>
            <a:off x="3997325" y="641350"/>
            <a:ext cx="3255010" cy="610870"/>
          </a:xfrm>
          <a:custGeom>
            <a:avLst/>
            <a:gdLst/>
            <a:ahLst/>
            <a:cxnLst/>
            <a:rect l="l" t="t" r="r" b="b"/>
            <a:pathLst>
              <a:path w="3638550" h="1362075">
                <a:moveTo>
                  <a:pt x="38100" y="0"/>
                </a:moveTo>
                <a:lnTo>
                  <a:pt x="3562356" y="0"/>
                </a:lnTo>
                <a:cubicBezTo>
                  <a:pt x="3604437" y="0"/>
                  <a:pt x="3638550" y="34113"/>
                  <a:pt x="3638550" y="76194"/>
                </a:cubicBezTo>
                <a:lnTo>
                  <a:pt x="3638550" y="1285881"/>
                </a:lnTo>
                <a:cubicBezTo>
                  <a:pt x="3638550" y="1327962"/>
                  <a:pt x="3604437" y="1362075"/>
                  <a:pt x="3562356" y="1362075"/>
                </a:cubicBezTo>
                <a:lnTo>
                  <a:pt x="38100" y="1362075"/>
                </a:lnTo>
                <a:cubicBezTo>
                  <a:pt x="17072" y="1362075"/>
                  <a:pt x="0" y="1345003"/>
                  <a:pt x="0" y="13239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9FAFB"/>
          </a:solidFill>
        </p:spPr>
        <p:txBody>
          <a:bodyPr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Shape 14"/>
          <p:cNvSpPr/>
          <p:nvPr>
            <p:custDataLst>
              <p:tags r:id="rId6"/>
            </p:custDataLst>
          </p:nvPr>
        </p:nvSpPr>
        <p:spPr>
          <a:xfrm>
            <a:off x="4244975" y="841534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0" y="44648"/>
                </a:moveTo>
                <a:cubicBezTo>
                  <a:pt x="0" y="29859"/>
                  <a:pt x="11999" y="17859"/>
                  <a:pt x="26789" y="17859"/>
                </a:cubicBezTo>
                <a:lnTo>
                  <a:pt x="80367" y="17859"/>
                </a:lnTo>
                <a:cubicBezTo>
                  <a:pt x="95157" y="17859"/>
                  <a:pt x="107156" y="29859"/>
                  <a:pt x="107156" y="44648"/>
                </a:cubicBezTo>
                <a:lnTo>
                  <a:pt x="107156" y="53578"/>
                </a:lnTo>
                <a:lnTo>
                  <a:pt x="178594" y="53578"/>
                </a:lnTo>
                <a:lnTo>
                  <a:pt x="178594" y="44648"/>
                </a:lnTo>
                <a:cubicBezTo>
                  <a:pt x="178594" y="29859"/>
                  <a:pt x="190593" y="17859"/>
                  <a:pt x="205383" y="17859"/>
                </a:cubicBezTo>
                <a:lnTo>
                  <a:pt x="258961" y="17859"/>
                </a:lnTo>
                <a:cubicBezTo>
                  <a:pt x="273751" y="17859"/>
                  <a:pt x="285750" y="29859"/>
                  <a:pt x="285750" y="44648"/>
                </a:cubicBezTo>
                <a:lnTo>
                  <a:pt x="285750" y="98227"/>
                </a:lnTo>
                <a:cubicBezTo>
                  <a:pt x="285750" y="113016"/>
                  <a:pt x="273751" y="125016"/>
                  <a:pt x="258961" y="125016"/>
                </a:cubicBezTo>
                <a:lnTo>
                  <a:pt x="205383" y="125016"/>
                </a:lnTo>
                <a:cubicBezTo>
                  <a:pt x="190593" y="125016"/>
                  <a:pt x="178594" y="113016"/>
                  <a:pt x="178594" y="98227"/>
                </a:cubicBezTo>
                <a:lnTo>
                  <a:pt x="178594" y="89297"/>
                </a:lnTo>
                <a:lnTo>
                  <a:pt x="107156" y="89297"/>
                </a:lnTo>
                <a:lnTo>
                  <a:pt x="107156" y="98227"/>
                </a:lnTo>
                <a:cubicBezTo>
                  <a:pt x="107156" y="102301"/>
                  <a:pt x="106207" y="106207"/>
                  <a:pt x="104589" y="109668"/>
                </a:cubicBezTo>
                <a:lnTo>
                  <a:pt x="142875" y="160734"/>
                </a:lnTo>
                <a:lnTo>
                  <a:pt x="187523" y="160734"/>
                </a:lnTo>
                <a:cubicBezTo>
                  <a:pt x="202313" y="160734"/>
                  <a:pt x="214313" y="172734"/>
                  <a:pt x="214313" y="187523"/>
                </a:cubicBezTo>
                <a:lnTo>
                  <a:pt x="214313" y="241102"/>
                </a:lnTo>
                <a:cubicBezTo>
                  <a:pt x="214313" y="255891"/>
                  <a:pt x="202313" y="267891"/>
                  <a:pt x="187523" y="267891"/>
                </a:cubicBezTo>
                <a:lnTo>
                  <a:pt x="133945" y="267891"/>
                </a:lnTo>
                <a:cubicBezTo>
                  <a:pt x="119156" y="267891"/>
                  <a:pt x="107156" y="255891"/>
                  <a:pt x="107156" y="241102"/>
                </a:cubicBezTo>
                <a:lnTo>
                  <a:pt x="107156" y="187523"/>
                </a:lnTo>
                <a:cubicBezTo>
                  <a:pt x="107156" y="183449"/>
                  <a:pt x="108105" y="179543"/>
                  <a:pt x="109724" y="176082"/>
                </a:cubicBezTo>
                <a:lnTo>
                  <a:pt x="71438" y="125016"/>
                </a:lnTo>
                <a:lnTo>
                  <a:pt x="26789" y="125016"/>
                </a:lnTo>
                <a:cubicBezTo>
                  <a:pt x="11999" y="125016"/>
                  <a:pt x="0" y="113016"/>
                  <a:pt x="0" y="98227"/>
                </a:cubicBezTo>
                <a:lnTo>
                  <a:pt x="0" y="44648"/>
                </a:lnTo>
                <a:close/>
              </a:path>
            </a:pathLst>
          </a:custGeom>
          <a:solidFill>
            <a:srgbClr val="1B4552"/>
          </a:solidFill>
        </p:spPr>
      </p:sp>
      <p:sp>
        <p:nvSpPr>
          <p:cNvPr id="17" name="Text 15"/>
          <p:cNvSpPr/>
          <p:nvPr>
            <p:custDataLst>
              <p:tags r:id="rId7"/>
            </p:custDataLst>
          </p:nvPr>
        </p:nvSpPr>
        <p:spPr>
          <a:xfrm>
            <a:off x="4678680" y="803275"/>
            <a:ext cx="220154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1F2937"/>
                </a:solidFill>
                <a:latin typeface="微软雅黑" panose="020B0503020204020204" charset="-122"/>
                <a:ea typeface="微软雅黑" panose="020B0503020204020204" charset="-122"/>
                <a:cs typeface="思源宋体" panose="02020500000000000000" pitchFamily="34" charset="-120"/>
              </a:rPr>
              <a:t>而是语篇逻辑题</a:t>
            </a:r>
            <a:endParaRPr lang="en-US" sz="2400" b="1" dirty="0">
              <a:solidFill>
                <a:srgbClr val="1F2937"/>
              </a:solidFill>
              <a:latin typeface="微软雅黑" panose="020B0503020204020204" charset="-122"/>
              <a:ea typeface="微软雅黑" panose="020B0503020204020204" charset="-122"/>
              <a:cs typeface="思源宋体" panose="02020500000000000000" pitchFamily="34" charset="-120"/>
            </a:endParaRPr>
          </a:p>
        </p:txBody>
      </p:sp>
      <p:sp>
        <p:nvSpPr>
          <p:cNvPr id="19" name="Shape 17"/>
          <p:cNvSpPr/>
          <p:nvPr>
            <p:custDataLst>
              <p:tags r:id="rId8"/>
            </p:custDataLst>
          </p:nvPr>
        </p:nvSpPr>
        <p:spPr>
          <a:xfrm>
            <a:off x="8234680" y="641350"/>
            <a:ext cx="3227070" cy="610870"/>
          </a:xfrm>
          <a:custGeom>
            <a:avLst/>
            <a:gdLst/>
            <a:ahLst/>
            <a:cxnLst/>
            <a:rect l="l" t="t" r="r" b="b"/>
            <a:pathLst>
              <a:path w="3638550" h="1362075">
                <a:moveTo>
                  <a:pt x="38100" y="0"/>
                </a:moveTo>
                <a:lnTo>
                  <a:pt x="3562356" y="0"/>
                </a:lnTo>
                <a:cubicBezTo>
                  <a:pt x="3604437" y="0"/>
                  <a:pt x="3638550" y="34113"/>
                  <a:pt x="3638550" y="76194"/>
                </a:cubicBezTo>
                <a:lnTo>
                  <a:pt x="3638550" y="1285881"/>
                </a:lnTo>
                <a:cubicBezTo>
                  <a:pt x="3638550" y="1327962"/>
                  <a:pt x="3604437" y="1362075"/>
                  <a:pt x="3562356" y="1362075"/>
                </a:cubicBezTo>
                <a:lnTo>
                  <a:pt x="38100" y="1362075"/>
                </a:lnTo>
                <a:cubicBezTo>
                  <a:pt x="17072" y="1362075"/>
                  <a:pt x="0" y="1345003"/>
                  <a:pt x="0" y="13239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9FAFB"/>
          </a:solidFill>
        </p:spPr>
      </p:sp>
      <p:sp>
        <p:nvSpPr>
          <p:cNvPr id="21" name="Shape 19"/>
          <p:cNvSpPr/>
          <p:nvPr>
            <p:custDataLst>
              <p:tags r:id="rId9"/>
            </p:custDataLst>
          </p:nvPr>
        </p:nvSpPr>
        <p:spPr>
          <a:xfrm>
            <a:off x="8482330" y="841534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196397" y="156270"/>
                </a:moveTo>
                <a:lnTo>
                  <a:pt x="89855" y="156270"/>
                </a:lnTo>
                <a:cubicBezTo>
                  <a:pt x="91473" y="192267"/>
                  <a:pt x="99454" y="225419"/>
                  <a:pt x="110784" y="249696"/>
                </a:cubicBezTo>
                <a:cubicBezTo>
                  <a:pt x="117146" y="263370"/>
                  <a:pt x="124011" y="273025"/>
                  <a:pt x="130373" y="278941"/>
                </a:cubicBezTo>
                <a:cubicBezTo>
                  <a:pt x="136624" y="284801"/>
                  <a:pt x="140922" y="285750"/>
                  <a:pt x="143154" y="285750"/>
                </a:cubicBezTo>
                <a:cubicBezTo>
                  <a:pt x="145386" y="285750"/>
                  <a:pt x="149684" y="284801"/>
                  <a:pt x="155935" y="278941"/>
                </a:cubicBezTo>
                <a:cubicBezTo>
                  <a:pt x="162297" y="273025"/>
                  <a:pt x="169162" y="263314"/>
                  <a:pt x="175524" y="249696"/>
                </a:cubicBezTo>
                <a:cubicBezTo>
                  <a:pt x="186854" y="225419"/>
                  <a:pt x="194835" y="192267"/>
                  <a:pt x="196453" y="156270"/>
                </a:cubicBezTo>
                <a:close/>
                <a:moveTo>
                  <a:pt x="89799" y="129480"/>
                </a:moveTo>
                <a:lnTo>
                  <a:pt x="196342" y="129480"/>
                </a:lnTo>
                <a:cubicBezTo>
                  <a:pt x="194779" y="93483"/>
                  <a:pt x="186798" y="60331"/>
                  <a:pt x="175468" y="36054"/>
                </a:cubicBezTo>
                <a:cubicBezTo>
                  <a:pt x="169106" y="22436"/>
                  <a:pt x="162241" y="12725"/>
                  <a:pt x="155879" y="6809"/>
                </a:cubicBezTo>
                <a:cubicBezTo>
                  <a:pt x="149628" y="949"/>
                  <a:pt x="145331" y="0"/>
                  <a:pt x="143098" y="0"/>
                </a:cubicBezTo>
                <a:cubicBezTo>
                  <a:pt x="140866" y="0"/>
                  <a:pt x="136568" y="949"/>
                  <a:pt x="130318" y="6809"/>
                </a:cubicBezTo>
                <a:cubicBezTo>
                  <a:pt x="123955" y="12725"/>
                  <a:pt x="117091" y="22436"/>
                  <a:pt x="110728" y="36054"/>
                </a:cubicBezTo>
                <a:cubicBezTo>
                  <a:pt x="99399" y="60331"/>
                  <a:pt x="91418" y="93483"/>
                  <a:pt x="89799" y="129480"/>
                </a:cubicBezTo>
                <a:close/>
                <a:moveTo>
                  <a:pt x="63010" y="129480"/>
                </a:moveTo>
                <a:cubicBezTo>
                  <a:pt x="64963" y="81707"/>
                  <a:pt x="77298" y="37337"/>
                  <a:pt x="95324" y="8204"/>
                </a:cubicBezTo>
                <a:cubicBezTo>
                  <a:pt x="43923" y="26398"/>
                  <a:pt x="6083" y="73223"/>
                  <a:pt x="837" y="129480"/>
                </a:cubicBezTo>
                <a:lnTo>
                  <a:pt x="63010" y="129480"/>
                </a:lnTo>
                <a:close/>
                <a:moveTo>
                  <a:pt x="837" y="156270"/>
                </a:moveTo>
                <a:cubicBezTo>
                  <a:pt x="6083" y="212527"/>
                  <a:pt x="43923" y="259352"/>
                  <a:pt x="95324" y="277546"/>
                </a:cubicBezTo>
                <a:cubicBezTo>
                  <a:pt x="77298" y="248413"/>
                  <a:pt x="64963" y="204043"/>
                  <a:pt x="63010" y="156270"/>
                </a:cubicBezTo>
                <a:lnTo>
                  <a:pt x="837" y="156270"/>
                </a:lnTo>
                <a:close/>
                <a:moveTo>
                  <a:pt x="223186" y="156270"/>
                </a:moveTo>
                <a:cubicBezTo>
                  <a:pt x="221233" y="204043"/>
                  <a:pt x="208899" y="248413"/>
                  <a:pt x="190872" y="277546"/>
                </a:cubicBezTo>
                <a:cubicBezTo>
                  <a:pt x="242274" y="259296"/>
                  <a:pt x="280113" y="212527"/>
                  <a:pt x="285359" y="156270"/>
                </a:cubicBezTo>
                <a:lnTo>
                  <a:pt x="223186" y="156270"/>
                </a:lnTo>
                <a:close/>
                <a:moveTo>
                  <a:pt x="285359" y="129480"/>
                </a:moveTo>
                <a:cubicBezTo>
                  <a:pt x="280113" y="73223"/>
                  <a:pt x="242274" y="26398"/>
                  <a:pt x="190872" y="8204"/>
                </a:cubicBezTo>
                <a:cubicBezTo>
                  <a:pt x="208899" y="37337"/>
                  <a:pt x="221233" y="81707"/>
                  <a:pt x="223186" y="129480"/>
                </a:cubicBezTo>
                <a:lnTo>
                  <a:pt x="285359" y="129480"/>
                </a:lnTo>
                <a:close/>
              </a:path>
            </a:pathLst>
          </a:custGeom>
          <a:solidFill>
            <a:srgbClr val="1B4552"/>
          </a:solidFill>
        </p:spPr>
      </p:sp>
      <p:sp>
        <p:nvSpPr>
          <p:cNvPr id="22" name="Text 20"/>
          <p:cNvSpPr/>
          <p:nvPr>
            <p:custDataLst>
              <p:tags r:id="rId10"/>
            </p:custDataLst>
          </p:nvPr>
        </p:nvSpPr>
        <p:spPr>
          <a:xfrm>
            <a:off x="8916035" y="803275"/>
            <a:ext cx="226123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1F2937"/>
                </a:solidFill>
                <a:latin typeface="微软雅黑" panose="020B0503020204020204" charset="-122"/>
                <a:ea typeface="微软雅黑" panose="020B0503020204020204" charset="-122"/>
                <a:cs typeface="思源宋体" panose="02020500000000000000" pitchFamily="34" charset="-120"/>
              </a:rPr>
              <a:t>更是文化思维题</a:t>
            </a:r>
            <a:endParaRPr lang="en-US" sz="2400" b="1" dirty="0">
              <a:solidFill>
                <a:srgbClr val="1F2937"/>
              </a:solidFill>
              <a:latin typeface="微软雅黑" panose="020B0503020204020204" charset="-122"/>
              <a:ea typeface="微软雅黑" panose="020B0503020204020204" charset="-122"/>
              <a:cs typeface="思源宋体" panose="02020500000000000000" pitchFamily="34" charset="-120"/>
            </a:endParaRPr>
          </a:p>
        </p:txBody>
      </p:sp>
    </p:spTree>
  </p:cSld>
  <p:clrMapOvr>
    <a:masterClrMapping/>
  </p:clrMapOvr>
  <p:transition spd="slow" advTm="300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5"/>
          <p:cNvSpPr txBox="1"/>
          <p:nvPr>
            <p:custDataLst>
              <p:tags r:id="rId1"/>
            </p:custDataLst>
          </p:nvPr>
        </p:nvSpPr>
        <p:spPr>
          <a:xfrm>
            <a:off x="4721459" y="1824355"/>
            <a:ext cx="284379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latin typeface="义启紫水晶体" panose="02010601030101010101" charset="-128"/>
                <a:ea typeface="义启紫水晶体" panose="02010601030101010101" charset="-128"/>
              </a:rPr>
              <a:t>STEP1</a:t>
            </a:r>
            <a:endParaRPr lang="en-US" altLang="zh-CN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  <a:latin typeface="义启紫水晶体" panose="02010601030101010101" charset="-128"/>
              <a:ea typeface="义启紫水晶体" panose="02010601030101010101" charset="-128"/>
            </a:endParaRPr>
          </a:p>
        </p:txBody>
      </p:sp>
      <p:sp>
        <p:nvSpPr>
          <p:cNvPr id="5" name="文本框 1"/>
          <p:cNvSpPr txBox="1"/>
          <p:nvPr>
            <p:custDataLst>
              <p:tags r:id="rId2"/>
            </p:custDataLst>
          </p:nvPr>
        </p:nvSpPr>
        <p:spPr>
          <a:xfrm>
            <a:off x="1743075" y="2924175"/>
            <a:ext cx="891857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语篇意识</a:t>
            </a:r>
            <a:r>
              <a:rPr lang="en-US" altLang="zh-CN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  <a:lumMod val="40000"/>
                    <a:lumOff val="60000"/>
                  </a:schemeClr>
                </a:solidFill>
                <a:effectLst/>
                <a:sym typeface="+mn-ea"/>
              </a:rPr>
              <a:t>聚焦首尾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 spd="slow" advTm="3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1640" y="1017270"/>
            <a:ext cx="1118108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800" dirty="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高考的完形填空以记叙文为主，</a:t>
            </a:r>
            <a:r>
              <a:rPr lang="en-US" sz="2800" dirty="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强调</a:t>
            </a:r>
            <a:r>
              <a:rPr lang="en-US" sz="2800" b="1" dirty="0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情感态度变化</a:t>
            </a:r>
            <a:r>
              <a:rPr lang="en-US" sz="2800" dirty="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和</a:t>
            </a:r>
            <a:r>
              <a:rPr lang="en-US" sz="2800" b="1" dirty="0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cs typeface="思源宋体" panose="02020500000000000000" pitchFamily="34" charset="-120"/>
                <a:sym typeface="+mn-ea"/>
              </a:rPr>
              <a:t>价值观念升华</a:t>
            </a:r>
            <a:endParaRPr lang="zh-CN" altLang="en-US" sz="2800" b="1">
              <a:solidFill>
                <a:srgbClr val="C00000"/>
              </a:solidFill>
              <a:latin typeface="Times New Roman Regular" panose="02020503050405090304" charset="0"/>
              <a:ea typeface="宋体" panose="02010600030101010101" pitchFamily="2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80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在做完形填空时，应把它看作一个</a:t>
            </a:r>
            <a:r>
              <a:rPr lang="zh-CN" altLang="en-US" sz="2800" b="1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意思连贯、结构完整</a:t>
            </a:r>
            <a:r>
              <a:rPr lang="zh-CN" altLang="en-US" sz="280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的语篇，而不是单项填空。</a:t>
            </a:r>
            <a:endParaRPr lang="zh-CN" altLang="en-US" sz="2800">
              <a:solidFill>
                <a:schemeClr val="tx1"/>
              </a:solidFill>
              <a:latin typeface="Times New Roman Regular" panose="02020503050405090304" charset="0"/>
              <a:ea typeface="宋体" panose="02010600030101010101" pitchFamily="2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80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做题时要善于利用首段和尾段最大限度地获取信息。</a:t>
            </a:r>
            <a:r>
              <a:rPr lang="zh-CN" altLang="en-US" sz="2800" b="1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关注开头和结尾的变化</a:t>
            </a:r>
            <a:r>
              <a:rPr lang="zh-CN" altLang="en-US" sz="280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以及</a:t>
            </a:r>
            <a:r>
              <a:rPr lang="zh-CN" altLang="en-US" sz="2800" b="1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主旨升华</a:t>
            </a:r>
            <a:r>
              <a:rPr lang="zh-CN" altLang="en-US" sz="280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latin typeface="Times New Roman Regular" panose="02020503050405090304" charset="0"/>
              <a:ea typeface="宋体" panose="02010600030101010101" pitchFamily="2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800">
                <a:solidFill>
                  <a:schemeClr val="tx1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做完整篇完形，一定要</a:t>
            </a:r>
            <a:r>
              <a:rPr lang="zh-CN" altLang="en-US" sz="2800" b="1">
                <a:solidFill>
                  <a:srgbClr val="C00000"/>
                </a:solidFill>
                <a:latin typeface="Times New Roman Regular" panose="02020503050405090304" charset="0"/>
                <a:ea typeface="宋体" panose="02010600030101010101" pitchFamily="2" charset="-122"/>
                <a:sym typeface="+mn-ea"/>
              </a:rPr>
              <a:t>回看一遍</a:t>
            </a:r>
            <a:endParaRPr lang="zh-CN" altLang="en-US" sz="2800">
              <a:solidFill>
                <a:schemeClr val="tx1"/>
              </a:solidFill>
              <a:latin typeface="Times New Roman Regular" panose="02020503050405090304" charset="0"/>
              <a:ea typeface="宋体" panose="02010600030101010101" pitchFamily="2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"/>
            </a:pPr>
            <a:endParaRPr lang="zh-CN" altLang="en-US" sz="2800">
              <a:solidFill>
                <a:schemeClr val="tx1"/>
              </a:solidFill>
              <a:latin typeface="Times New Roman Regular" panose="020205030504050903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3000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540" y="936625"/>
            <a:ext cx="114376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>
              <a:lnSpc>
                <a:spcPct val="100000"/>
              </a:lnSpc>
            </a:pP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+mn-ea"/>
              </a:rPr>
              <a:t>   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+mn-ea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2025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年新课标全国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卷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1">
              <a:lnSpc>
                <a:spcPct val="100000"/>
              </a:lnSpc>
            </a:pP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+mn-ea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+mn-ea"/>
              </a:rPr>
              <a:t>  </a:t>
            </a:r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(</a:t>
            </a:r>
            <a:r>
              <a:rPr lang="en-US" sz="3200" dirty="0">
                <a:solidFill>
                  <a:srgbClr val="C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Para 1</a:t>
            </a:r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) </a:t>
            </a:r>
            <a:r>
              <a:rPr sz="32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One August afternoon, I sat in my kitchen staring at a glass vase that hadn't seen daylight since my wedding.</a:t>
            </a:r>
            <a:r>
              <a:rPr lang="en-US" sz="32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3200" b="1" dirty="0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675" y="4111625"/>
            <a:ext cx="109518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indent="609600" fontAlgn="auto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(</a:t>
            </a:r>
            <a:r>
              <a:rPr lang="en-US" sz="3200" dirty="0">
                <a:solidFill>
                  <a:srgbClr val="C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Last para</a:t>
            </a:r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)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+mn-ea"/>
              </a:rPr>
              <a:t> </a:t>
            </a:r>
            <a:r>
              <a:rPr sz="32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I sit in my apartment today, loving each of the 53. ________ that share our small space. I take 54. ________ in knowing that, somewhere nearby, someone is 55. ________ something that couldn't come with us.</a:t>
            </a:r>
            <a:endParaRPr lang="zh-CN" altLang="en-US" sz="3200" dirty="0">
              <a:latin typeface="Times New Roman" panose="02020603050405020304" charset="0"/>
              <a:ea typeface="华文新魏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764030" y="175895"/>
            <a:ext cx="6209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聚焦首尾段：主题预测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7" name="圆角矩形 9"/>
          <p:cNvSpPr/>
          <p:nvPr>
            <p:custDataLst>
              <p:tags r:id="rId2"/>
            </p:custDataLst>
          </p:nvPr>
        </p:nvSpPr>
        <p:spPr>
          <a:xfrm>
            <a:off x="255905" y="2033905"/>
            <a:ext cx="1760220" cy="4140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878" name="直接箭头连接符 17"/>
          <p:cNvCxnSpPr/>
          <p:nvPr>
            <p:custDataLst>
              <p:tags r:id="rId3"/>
            </p:custDataLst>
          </p:nvPr>
        </p:nvCxnSpPr>
        <p:spPr>
          <a:xfrm>
            <a:off x="618004" y="2395989"/>
            <a:ext cx="474345" cy="3327400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80" name="圆角矩形标注 44"/>
          <p:cNvSpPr/>
          <p:nvPr>
            <p:custDataLst>
              <p:tags r:id="rId4"/>
            </p:custDataLst>
          </p:nvPr>
        </p:nvSpPr>
        <p:spPr>
          <a:xfrm>
            <a:off x="4046855" y="2743835"/>
            <a:ext cx="6068695" cy="990600"/>
          </a:xfrm>
          <a:prstGeom prst="wedgeRoundRectCallout">
            <a:avLst>
              <a:gd name="adj1" fmla="val 9239"/>
              <a:gd name="adj2" fmla="val -5157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noProof="1">
                <a:solidFill>
                  <a:srgbClr val="4FA3A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800" noProof="1"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 b="1" noProof="1"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 charset="0"/>
                <a:sym typeface="+mn-ea"/>
              </a:rPr>
              <a:t>预测文章主题：搬家 转卖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 charset="0"/>
                <a:sym typeface="+mn-ea"/>
              </a:rPr>
              <a:t>闲置物品</a:t>
            </a:r>
            <a:r>
              <a:rPr lang="zh-CN" altLang="en-US" sz="2800" b="1">
                <a:solidFill>
                  <a:srgbClr val="4FA3A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 charset="0"/>
                <a:sym typeface="+mn-ea"/>
              </a:rPr>
              <a:t>  </a:t>
            </a:r>
            <a:endParaRPr lang="zh-CN" altLang="en-US" sz="2800" b="1" noProof="1">
              <a:solidFill>
                <a:srgbClr val="4FA3A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879" name="圆角矩形 9"/>
          <p:cNvSpPr/>
          <p:nvPr>
            <p:custDataLst>
              <p:tags r:id="rId5"/>
            </p:custDataLst>
          </p:nvPr>
        </p:nvSpPr>
        <p:spPr>
          <a:xfrm>
            <a:off x="447675" y="5204460"/>
            <a:ext cx="10014585" cy="4025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892" name="圆角矩形 9"/>
          <p:cNvSpPr/>
          <p:nvPr>
            <p:custDataLst>
              <p:tags r:id="rId6"/>
            </p:custDataLst>
          </p:nvPr>
        </p:nvSpPr>
        <p:spPr>
          <a:xfrm>
            <a:off x="2962910" y="4220210"/>
            <a:ext cx="4542155" cy="4032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893" name="圆角矩形 9"/>
          <p:cNvSpPr/>
          <p:nvPr>
            <p:custDataLst>
              <p:tags r:id="rId7"/>
            </p:custDataLst>
          </p:nvPr>
        </p:nvSpPr>
        <p:spPr>
          <a:xfrm>
            <a:off x="447675" y="5725795"/>
            <a:ext cx="6208395" cy="3619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32" name="直接连接符 31"/>
          <p:cNvCxnSpPr/>
          <p:nvPr>
            <p:custDataLst>
              <p:tags r:id="rId8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7" name="任意多边形: 形状 4"/>
          <p:cNvSpPr/>
          <p:nvPr>
            <p:custDataLst>
              <p:tags r:id="rId9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10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540" y="936625"/>
            <a:ext cx="114376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>
              <a:lnSpc>
                <a:spcPct val="100000"/>
              </a:lnSpc>
            </a:pP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+mn-ea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+mn-ea"/>
              </a:rPr>
              <a:t>  </a:t>
            </a:r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(</a:t>
            </a:r>
            <a:r>
              <a:rPr lang="en-US" sz="3200" dirty="0">
                <a:solidFill>
                  <a:srgbClr val="C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Para 1</a:t>
            </a:r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)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As an enthusiastic rock climber, Sam was used to occasional minor injuries. But the fall he took last year was different. Halfway up a difficult route, he slipped and badly broke his ankle.</a:t>
            </a:r>
            <a:r>
              <a:rPr lang="en-US" sz="3200" dirty="0">
                <a:latin typeface="Times New Roman" panose="02020603050405020304" charset="0"/>
                <a:ea typeface="华文新魏" pitchFamily="2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3200" b="1" dirty="0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29" name="文本框 1"/>
          <p:cNvSpPr txBox="1"/>
          <p:nvPr>
            <p:custDataLst>
              <p:tags r:id="rId1"/>
            </p:custDataLst>
          </p:nvPr>
        </p:nvSpPr>
        <p:spPr>
          <a:xfrm>
            <a:off x="1934845" y="140970"/>
            <a:ext cx="6209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聚焦首尾段：首尾呼应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570" y="2743835"/>
            <a:ext cx="115792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(</a:t>
            </a:r>
            <a:r>
              <a:rPr lang="en-US" sz="3200" dirty="0">
                <a:solidFill>
                  <a:srgbClr val="C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Last para</a:t>
            </a:r>
            <a:r>
              <a:rPr lang="en-US" sz="3200" dirty="0">
                <a:solidFill>
                  <a:srgbClr val="000000"/>
                </a:solidFill>
                <a:latin typeface="Times New Roman Regular" panose="02020503050405090304" charset="0"/>
                <a:ea typeface="Cambria" panose="02040503050406030204" pitchFamily="18" charset="0"/>
                <a:cs typeface="Times New Roman Regular" panose="02020503050405090304" charset="0"/>
                <a:sym typeface="+mn-ea"/>
              </a:rPr>
              <a:t>)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His ultimate </a:t>
            </a:r>
            <a:r>
              <a:rPr lang="en-US" altLang="zh-CN" sz="32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32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came six months later, facing the same route where he fell. Fear threatened to </a:t>
            </a:r>
            <a:r>
              <a:rPr lang="en-US" altLang="zh-CN" sz="32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33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, but Sam took a deep breath and began... He defeated his self-doubt and reclaimed his </a:t>
            </a:r>
            <a:r>
              <a:rPr lang="en-US" altLang="zh-CN" sz="32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35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32. A. test B. order C. victory D. solution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33. A. slip away B. turn off C. take over D. cool down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35. A. passion B. integrity C. reputation D. sympathy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圆角矩形 9"/>
          <p:cNvSpPr/>
          <p:nvPr>
            <p:custDataLst>
              <p:tags r:id="rId2"/>
            </p:custDataLst>
          </p:nvPr>
        </p:nvSpPr>
        <p:spPr>
          <a:xfrm>
            <a:off x="5303520" y="1466850"/>
            <a:ext cx="4055110" cy="473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6" name="直接箭头连接符 17"/>
          <p:cNvCxnSpPr/>
          <p:nvPr>
            <p:custDataLst>
              <p:tags r:id="rId3"/>
            </p:custDataLst>
          </p:nvPr>
        </p:nvCxnSpPr>
        <p:spPr>
          <a:xfrm flipH="1">
            <a:off x="1732429" y="1962919"/>
            <a:ext cx="4295775" cy="2867660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圆角矩形 9"/>
          <p:cNvSpPr/>
          <p:nvPr>
            <p:custDataLst>
              <p:tags r:id="rId4"/>
            </p:custDataLst>
          </p:nvPr>
        </p:nvSpPr>
        <p:spPr>
          <a:xfrm>
            <a:off x="3046730" y="993775"/>
            <a:ext cx="2078990" cy="473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8" name="直接箭头连接符 17"/>
          <p:cNvCxnSpPr/>
          <p:nvPr>
            <p:custDataLst>
              <p:tags r:id="rId5"/>
            </p:custDataLst>
          </p:nvPr>
        </p:nvCxnSpPr>
        <p:spPr>
          <a:xfrm flipH="1">
            <a:off x="2573804" y="1529214"/>
            <a:ext cx="1172210" cy="4385310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圆角矩形 9"/>
          <p:cNvSpPr/>
          <p:nvPr>
            <p:custDataLst>
              <p:tags r:id="rId6"/>
            </p:custDataLst>
          </p:nvPr>
        </p:nvSpPr>
        <p:spPr>
          <a:xfrm>
            <a:off x="4935855" y="5199380"/>
            <a:ext cx="2078990" cy="52197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cxnSp>
        <p:nvCxnSpPr>
          <p:cNvPr id="32" name="直接连接符 31"/>
          <p:cNvCxnSpPr/>
          <p:nvPr>
            <p:custDataLst>
              <p:tags r:id="rId7"/>
            </p:custDataLst>
          </p:nvPr>
        </p:nvCxnSpPr>
        <p:spPr>
          <a:xfrm>
            <a:off x="1588" y="750283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</p:cxnSp>
      <p:sp>
        <p:nvSpPr>
          <p:cNvPr id="11" name="任意多边形: 形状 4"/>
          <p:cNvSpPr/>
          <p:nvPr>
            <p:custDataLst>
              <p:tags r:id="rId8"/>
            </p:custDataLst>
          </p:nvPr>
        </p:nvSpPr>
        <p:spPr>
          <a:xfrm>
            <a:off x="-109220" y="0"/>
            <a:ext cx="1873250" cy="866775"/>
          </a:xfrm>
          <a:custGeom>
            <a:avLst/>
            <a:gdLst>
              <a:gd name="connsiteX0" fmla="*/ 762504 w 7545383"/>
              <a:gd name="connsiteY0" fmla="*/ 3053848 h 3100024"/>
              <a:gd name="connsiteX1" fmla="*/ 3905754 w 7545383"/>
              <a:gd name="connsiteY1" fmla="*/ 2844298 h 3100024"/>
              <a:gd name="connsiteX2" fmla="*/ 6420354 w 7545383"/>
              <a:gd name="connsiteY2" fmla="*/ 2545848 h 3100024"/>
              <a:gd name="connsiteX3" fmla="*/ 7296654 w 7545383"/>
              <a:gd name="connsiteY3" fmla="*/ 2463298 h 3100024"/>
              <a:gd name="connsiteX4" fmla="*/ 7391904 w 7545383"/>
              <a:gd name="connsiteY4" fmla="*/ 901198 h 3100024"/>
              <a:gd name="connsiteX5" fmla="*/ 5867904 w 7545383"/>
              <a:gd name="connsiteY5" fmla="*/ 5848 h 3100024"/>
              <a:gd name="connsiteX6" fmla="*/ 1848354 w 7545383"/>
              <a:gd name="connsiteY6" fmla="*/ 539248 h 3100024"/>
              <a:gd name="connsiteX7" fmla="*/ 838704 w 7545383"/>
              <a:gd name="connsiteY7" fmla="*/ 1034548 h 3100024"/>
              <a:gd name="connsiteX8" fmla="*/ 504 w 7545383"/>
              <a:gd name="connsiteY8" fmla="*/ 1910848 h 3100024"/>
              <a:gd name="connsiteX9" fmla="*/ 762504 w 7545383"/>
              <a:gd name="connsiteY9" fmla="*/ 3053848 h 31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5383" h="3100024">
                <a:moveTo>
                  <a:pt x="762504" y="3053848"/>
                </a:moveTo>
                <a:cubicBezTo>
                  <a:pt x="1413379" y="3209423"/>
                  <a:pt x="2962779" y="2928965"/>
                  <a:pt x="3905754" y="2844298"/>
                </a:cubicBezTo>
                <a:cubicBezTo>
                  <a:pt x="4848729" y="2759631"/>
                  <a:pt x="5855204" y="2609348"/>
                  <a:pt x="6420354" y="2545848"/>
                </a:cubicBezTo>
                <a:cubicBezTo>
                  <a:pt x="6985504" y="2482348"/>
                  <a:pt x="7007729" y="2546906"/>
                  <a:pt x="7296654" y="2463298"/>
                </a:cubicBezTo>
                <a:cubicBezTo>
                  <a:pt x="7585579" y="2379690"/>
                  <a:pt x="7630029" y="1310773"/>
                  <a:pt x="7391904" y="901198"/>
                </a:cubicBezTo>
                <a:cubicBezTo>
                  <a:pt x="7153779" y="491623"/>
                  <a:pt x="6791829" y="66173"/>
                  <a:pt x="5867904" y="5848"/>
                </a:cubicBezTo>
                <a:cubicBezTo>
                  <a:pt x="4943979" y="-54477"/>
                  <a:pt x="2686554" y="367798"/>
                  <a:pt x="1848354" y="539248"/>
                </a:cubicBezTo>
                <a:cubicBezTo>
                  <a:pt x="1010154" y="710698"/>
                  <a:pt x="1146679" y="805948"/>
                  <a:pt x="838704" y="1034548"/>
                </a:cubicBezTo>
                <a:cubicBezTo>
                  <a:pt x="530729" y="1263148"/>
                  <a:pt x="10029" y="1567948"/>
                  <a:pt x="504" y="1910848"/>
                </a:cubicBezTo>
                <a:cubicBezTo>
                  <a:pt x="-9021" y="2253748"/>
                  <a:pt x="111629" y="2898273"/>
                  <a:pt x="762504" y="3053848"/>
                </a:cubicBezTo>
                <a:close/>
              </a:path>
            </a:pathLst>
          </a:custGeom>
          <a:blipFill dpi="0" rotWithShape="1">
            <a:blip r:embed="rId9"/>
            <a:stretch>
              <a:fillRect l="8000" t="22000" b="-12000"/>
            </a:stretch>
          </a:blip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922020" y="0"/>
            <a:ext cx="2574925" cy="34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9"/>
          <p:cNvSpPr/>
          <p:nvPr>
            <p:custDataLst>
              <p:tags r:id="rId12"/>
            </p:custDataLst>
          </p:nvPr>
        </p:nvSpPr>
        <p:spPr>
          <a:xfrm>
            <a:off x="967740" y="4789170"/>
            <a:ext cx="1250950" cy="4737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  <p:sp>
        <p:nvSpPr>
          <p:cNvPr id="13" name="圆角矩形 9"/>
          <p:cNvSpPr/>
          <p:nvPr>
            <p:custDataLst>
              <p:tags r:id="rId13"/>
            </p:custDataLst>
          </p:nvPr>
        </p:nvSpPr>
        <p:spPr>
          <a:xfrm>
            <a:off x="967740" y="5760085"/>
            <a:ext cx="1872615" cy="52197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noProof="1"/>
          </a:p>
        </p:txBody>
      </p:sp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0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  <p:cond evt="onPrev" delay="0"/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27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28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29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1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2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3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4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5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6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7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8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39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  <p:tag name="KSO_WM_DIAGRAM_VIRTUALLY_FRAME" val="{&quot;height&quot;:461.2,&quot;left&quot;:39.75,&quot;top&quot;:43.25,&quot;width&quot;:909.6}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TABLE_ENDDRAG_ORIGIN_RECT" val="821*422"/>
  <p:tag name="TABLE_ENDDRAG_RECT" val="21*82*821*422"/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41275" cmpd="sng">
          <a:solidFill>
            <a:srgbClr val="00B0F0"/>
          </a:solidFill>
          <a:prstDash val="solid"/>
        </a:ln>
      </a:spPr>
      <a:bodyPr/>
      <a:lstStyle>
        <a:defPPr>
          <a:defRPr/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10824</Words>
  <Application>WPS 演示</Application>
  <PresentationFormat>宽屏</PresentationFormat>
  <Paragraphs>385</Paragraphs>
  <Slides>32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63" baseType="lpstr">
      <vt:lpstr>Arial</vt:lpstr>
      <vt:lpstr>宋体</vt:lpstr>
      <vt:lpstr>Wingdings</vt:lpstr>
      <vt:lpstr>思源黑体 Normal</vt:lpstr>
      <vt:lpstr>等线</vt:lpstr>
      <vt:lpstr>Calibri</vt:lpstr>
      <vt:lpstr>微软雅黑</vt:lpstr>
      <vt:lpstr>Calibri Light</vt:lpstr>
      <vt:lpstr>Lato Light</vt:lpstr>
      <vt:lpstr>思源黑体 CN Normal</vt:lpstr>
      <vt:lpstr>Wingdings</vt:lpstr>
      <vt:lpstr>Times New Roman</vt:lpstr>
      <vt:lpstr>Times New Roman</vt:lpstr>
      <vt:lpstr>思源宋体</vt:lpstr>
      <vt:lpstr>义启紫水晶体</vt:lpstr>
      <vt:lpstr>Times New Roman Regular</vt:lpstr>
      <vt:lpstr>Cambria</vt:lpstr>
      <vt:lpstr>华文新魏</vt:lpstr>
      <vt:lpstr>微软雅黑 Light</vt:lpstr>
      <vt:lpstr>Arial Unicode MS</vt:lpstr>
      <vt:lpstr>黑体</vt:lpstr>
      <vt:lpstr>Microsoft YaHei UI</vt:lpstr>
      <vt:lpstr>Times New Roman Bold</vt:lpstr>
      <vt:lpstr>Calibri</vt:lpstr>
      <vt:lpstr>Yu Gothic UI</vt:lpstr>
      <vt:lpstr>HelveticaNeue</vt:lpstr>
      <vt:lpstr>Segoe Print</vt:lpstr>
      <vt:lpstr>等线 Light</vt:lpstr>
      <vt:lpstr>Malgun Gothic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备考思路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《钢铁是怎样炼成的》 </dc:title>
  <dc:creator>Think</dc:creator>
  <cp:lastModifiedBy>Administrator</cp:lastModifiedBy>
  <cp:revision>544</cp:revision>
  <dcterms:created xsi:type="dcterms:W3CDTF">2026-05-26T12:49:00Z</dcterms:created>
  <dcterms:modified xsi:type="dcterms:W3CDTF">2026-05-27T08:47:52Z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23778D8B26A048019646889ECD5F3A41_13</vt:lpwstr>
  </property>
</Properties>
</file>